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8" r:id="rId1"/>
    <p:sldMasterId id="2147483677" r:id="rId2"/>
  </p:sldMasterIdLst>
  <p:notesMasterIdLst>
    <p:notesMasterId r:id="rId173"/>
  </p:notesMasterIdLst>
  <p:handoutMasterIdLst>
    <p:handoutMasterId r:id="rId174"/>
  </p:handoutMasterIdLst>
  <p:sldIdLst>
    <p:sldId id="1509" r:id="rId3"/>
    <p:sldId id="1523" r:id="rId4"/>
    <p:sldId id="1629" r:id="rId5"/>
    <p:sldId id="1648" r:id="rId6"/>
    <p:sldId id="1649" r:id="rId7"/>
    <p:sldId id="1650" r:id="rId8"/>
    <p:sldId id="1802" r:id="rId9"/>
    <p:sldId id="1651" r:id="rId10"/>
    <p:sldId id="1652" r:id="rId11"/>
    <p:sldId id="1653" r:id="rId12"/>
    <p:sldId id="1654" r:id="rId13"/>
    <p:sldId id="1799" r:id="rId14"/>
    <p:sldId id="1655" r:id="rId15"/>
    <p:sldId id="1803" r:id="rId16"/>
    <p:sldId id="1804" r:id="rId17"/>
    <p:sldId id="1787" r:id="rId18"/>
    <p:sldId id="1656" r:id="rId19"/>
    <p:sldId id="1657" r:id="rId20"/>
    <p:sldId id="1658" r:id="rId21"/>
    <p:sldId id="1659" r:id="rId22"/>
    <p:sldId id="1660" r:id="rId23"/>
    <p:sldId id="1798" r:id="rId24"/>
    <p:sldId id="1661" r:id="rId25"/>
    <p:sldId id="1662" r:id="rId26"/>
    <p:sldId id="1663" r:id="rId27"/>
    <p:sldId id="1664" r:id="rId28"/>
    <p:sldId id="1665" r:id="rId29"/>
    <p:sldId id="1666" r:id="rId30"/>
    <p:sldId id="1667" r:id="rId31"/>
    <p:sldId id="1668" r:id="rId32"/>
    <p:sldId id="1800" r:id="rId33"/>
    <p:sldId id="1669" r:id="rId34"/>
    <p:sldId id="1670" r:id="rId35"/>
    <p:sldId id="1801" r:id="rId36"/>
    <p:sldId id="1791" r:id="rId37"/>
    <p:sldId id="1631" r:id="rId38"/>
    <p:sldId id="1673" r:id="rId39"/>
    <p:sldId id="1674" r:id="rId40"/>
    <p:sldId id="1805" r:id="rId41"/>
    <p:sldId id="1806" r:id="rId42"/>
    <p:sldId id="1807" r:id="rId43"/>
    <p:sldId id="1808" r:id="rId44"/>
    <p:sldId id="1675" r:id="rId45"/>
    <p:sldId id="1676" r:id="rId46"/>
    <p:sldId id="1788" r:id="rId47"/>
    <p:sldId id="1789" r:id="rId48"/>
    <p:sldId id="1790" r:id="rId49"/>
    <p:sldId id="1677" r:id="rId50"/>
    <p:sldId id="1678" r:id="rId51"/>
    <p:sldId id="1679" r:id="rId52"/>
    <p:sldId id="1680" r:id="rId53"/>
    <p:sldId id="1681" r:id="rId54"/>
    <p:sldId id="1682" r:id="rId55"/>
    <p:sldId id="1683" r:id="rId56"/>
    <p:sldId id="1684" r:id="rId57"/>
    <p:sldId id="1792" r:id="rId58"/>
    <p:sldId id="1686" r:id="rId59"/>
    <p:sldId id="1687" r:id="rId60"/>
    <p:sldId id="1688" r:id="rId61"/>
    <p:sldId id="1689" r:id="rId62"/>
    <p:sldId id="1690" r:id="rId63"/>
    <p:sldId id="1691" r:id="rId64"/>
    <p:sldId id="1692" r:id="rId65"/>
    <p:sldId id="1693" r:id="rId66"/>
    <p:sldId id="1694" r:id="rId67"/>
    <p:sldId id="1695" r:id="rId68"/>
    <p:sldId id="1793" r:id="rId69"/>
    <p:sldId id="1697" r:id="rId70"/>
    <p:sldId id="1698" r:id="rId71"/>
    <p:sldId id="1699" r:id="rId72"/>
    <p:sldId id="1700" r:id="rId73"/>
    <p:sldId id="1701" r:id="rId74"/>
    <p:sldId id="1702" r:id="rId75"/>
    <p:sldId id="1703" r:id="rId76"/>
    <p:sldId id="1704" r:id="rId77"/>
    <p:sldId id="1809" r:id="rId78"/>
    <p:sldId id="1810" r:id="rId79"/>
    <p:sldId id="1811" r:id="rId80"/>
    <p:sldId id="1812" r:id="rId81"/>
    <p:sldId id="1813" r:id="rId82"/>
    <p:sldId id="1814" r:id="rId83"/>
    <p:sldId id="1815" r:id="rId84"/>
    <p:sldId id="1816" r:id="rId85"/>
    <p:sldId id="1817" r:id="rId86"/>
    <p:sldId id="1705" r:id="rId87"/>
    <p:sldId id="1706" r:id="rId88"/>
    <p:sldId id="1707" r:id="rId89"/>
    <p:sldId id="1708" r:id="rId90"/>
    <p:sldId id="1709" r:id="rId91"/>
    <p:sldId id="1710" r:id="rId92"/>
    <p:sldId id="1711" r:id="rId93"/>
    <p:sldId id="1712" r:id="rId94"/>
    <p:sldId id="1713" r:id="rId95"/>
    <p:sldId id="1714" r:id="rId96"/>
    <p:sldId id="1715" r:id="rId97"/>
    <p:sldId id="1716" r:id="rId98"/>
    <p:sldId id="1717" r:id="rId99"/>
    <p:sldId id="1718" r:id="rId100"/>
    <p:sldId id="1719" r:id="rId101"/>
    <p:sldId id="1720" r:id="rId102"/>
    <p:sldId id="1721" r:id="rId103"/>
    <p:sldId id="1722" r:id="rId104"/>
    <p:sldId id="1723" r:id="rId105"/>
    <p:sldId id="1724" r:id="rId106"/>
    <p:sldId id="1725" r:id="rId107"/>
    <p:sldId id="1726" r:id="rId108"/>
    <p:sldId id="1727" r:id="rId109"/>
    <p:sldId id="1728" r:id="rId110"/>
    <p:sldId id="1730" r:id="rId111"/>
    <p:sldId id="1729" r:id="rId112"/>
    <p:sldId id="1731" r:id="rId113"/>
    <p:sldId id="1732" r:id="rId114"/>
    <p:sldId id="1733" r:id="rId115"/>
    <p:sldId id="1734" r:id="rId116"/>
    <p:sldId id="1735" r:id="rId117"/>
    <p:sldId id="1736" r:id="rId118"/>
    <p:sldId id="1737" r:id="rId119"/>
    <p:sldId id="1738" r:id="rId120"/>
    <p:sldId id="1739" r:id="rId121"/>
    <p:sldId id="1740" r:id="rId122"/>
    <p:sldId id="1741" r:id="rId123"/>
    <p:sldId id="1742" r:id="rId124"/>
    <p:sldId id="1743" r:id="rId125"/>
    <p:sldId id="1744" r:id="rId126"/>
    <p:sldId id="1745" r:id="rId127"/>
    <p:sldId id="1746" r:id="rId128"/>
    <p:sldId id="1794" r:id="rId129"/>
    <p:sldId id="1747" r:id="rId130"/>
    <p:sldId id="1748" r:id="rId131"/>
    <p:sldId id="1749" r:id="rId132"/>
    <p:sldId id="1750" r:id="rId133"/>
    <p:sldId id="1751" r:id="rId134"/>
    <p:sldId id="1752" r:id="rId135"/>
    <p:sldId id="1795" r:id="rId136"/>
    <p:sldId id="1753" r:id="rId137"/>
    <p:sldId id="1754" r:id="rId138"/>
    <p:sldId id="1755" r:id="rId139"/>
    <p:sldId id="1756" r:id="rId140"/>
    <p:sldId id="1757" r:id="rId141"/>
    <p:sldId id="1758" r:id="rId142"/>
    <p:sldId id="1759" r:id="rId143"/>
    <p:sldId id="1796" r:id="rId144"/>
    <p:sldId id="1760" r:id="rId145"/>
    <p:sldId id="1761" r:id="rId146"/>
    <p:sldId id="1762" r:id="rId147"/>
    <p:sldId id="1763" r:id="rId148"/>
    <p:sldId id="1764" r:id="rId149"/>
    <p:sldId id="1765" r:id="rId150"/>
    <p:sldId id="1766" r:id="rId151"/>
    <p:sldId id="1767" r:id="rId152"/>
    <p:sldId id="1768" r:id="rId153"/>
    <p:sldId id="1769" r:id="rId154"/>
    <p:sldId id="1770" r:id="rId155"/>
    <p:sldId id="1771" r:id="rId156"/>
    <p:sldId id="1772" r:id="rId157"/>
    <p:sldId id="1773" r:id="rId158"/>
    <p:sldId id="1774" r:id="rId159"/>
    <p:sldId id="1775" r:id="rId160"/>
    <p:sldId id="1776" r:id="rId161"/>
    <p:sldId id="1777" r:id="rId162"/>
    <p:sldId id="1778" r:id="rId163"/>
    <p:sldId id="1779" r:id="rId164"/>
    <p:sldId id="1780" r:id="rId165"/>
    <p:sldId id="1781" r:id="rId166"/>
    <p:sldId id="1782" r:id="rId167"/>
    <p:sldId id="1783" r:id="rId168"/>
    <p:sldId id="1784" r:id="rId169"/>
    <p:sldId id="1785" r:id="rId170"/>
    <p:sldId id="1786" r:id="rId171"/>
    <p:sldId id="1797" r:id="rId172"/>
  </p:sldIdLst>
  <p:sldSz cx="9144000" cy="6858000" type="screen4x3"/>
  <p:notesSz cx="6858000" cy="9144000"/>
  <p:embeddedFontLst>
    <p:embeddedFont>
      <p:font typeface="Webdings" panose="05030102010509060703" pitchFamily="18" charset="2"/>
      <p:regular r:id="rId175"/>
    </p:embeddedFont>
    <p:embeddedFont>
      <p:font typeface="HY헤드라인M" panose="02030600000101010101" pitchFamily="18" charset="-127"/>
      <p:regular r:id="rId176"/>
    </p:embeddedFont>
    <p:embeddedFont>
      <p:font typeface="맑은 고딕" panose="020B0503020000020004" pitchFamily="50" charset="-127"/>
      <p:regular r:id="rId177"/>
      <p:bold r:id="rId178"/>
    </p:embeddedFont>
    <p:embeddedFont>
      <p:font typeface="Verdana" panose="020B0604030504040204" pitchFamily="34" charset="0"/>
      <p:regular r:id="rId179"/>
      <p:bold r:id="rId180"/>
      <p:italic r:id="rId181"/>
      <p:boldItalic r:id="rId18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207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pos="3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87" autoAdjust="0"/>
    <p:restoredTop sz="94818" autoAdjust="0"/>
  </p:normalViewPr>
  <p:slideViewPr>
    <p:cSldViewPr>
      <p:cViewPr varScale="1">
        <p:scale>
          <a:sx n="68" d="100"/>
          <a:sy n="68" d="100"/>
        </p:scale>
        <p:origin x="-360" y="-67"/>
      </p:cViewPr>
      <p:guideLst>
        <p:guide orient="horz" pos="1207"/>
        <p:guide orient="horz" pos="618"/>
        <p:guide pos="2880"/>
        <p:guide pos="340"/>
      </p:guideLst>
    </p:cSldViewPr>
  </p:slideViewPr>
  <p:outlineViewPr>
    <p:cViewPr>
      <p:scale>
        <a:sx n="33" d="100"/>
        <a:sy n="33" d="100"/>
      </p:scale>
      <p:origin x="0" y="212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33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font" Target="fonts/font1.fntdata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font" Target="fonts/font7.fntdata"/><Relationship Id="rId186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font" Target="fonts/font2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80" Type="http://schemas.openxmlformats.org/officeDocument/2006/relationships/font" Target="fonts/font6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font" Target="fonts/font4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viewProps" Target="view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handoutMaster" Target="handoutMasters/handoutMaster1.xml"/><Relationship Id="rId179" Type="http://schemas.openxmlformats.org/officeDocument/2006/relationships/font" Target="fonts/font5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9CE7F-89C2-4923-9291-E3F58FD0578A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646F6-8729-4BF2-9776-CAA23EA072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329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820C0-8A2E-4633-AE96-17E8746388EC}" type="datetimeFigureOut">
              <a:rPr lang="ko-KR" altLang="en-US" smtClean="0"/>
              <a:pPr/>
              <a:t>2017-02-07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DAC10-B114-46BA-98B1-DE42B33D531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92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3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7654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12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214151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105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457570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106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87793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107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85885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108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59439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109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519301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110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899759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111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535935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112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041897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113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627226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114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2341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13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284882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115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639847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116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074918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117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924483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118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231205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119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845582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120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990948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121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548524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122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741307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123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364719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124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911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14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302792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125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5899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126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760484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128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132404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129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733370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130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052782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131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45550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132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472801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133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798360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135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948768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136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1715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15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240226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137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834541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138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587085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139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093046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140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709106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141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640069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143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458097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144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24134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145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637604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146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285676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147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8955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16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918824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148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066129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149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508809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150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072069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151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114261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152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713243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153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2478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154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306216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155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938374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156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425258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157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096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17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276037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158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51257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159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213556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160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161515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161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3124943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162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55954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163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503558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164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698505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165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864198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166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926610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167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8415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18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775275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168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826848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169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1940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19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6967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20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9070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21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5272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4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9538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22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6514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23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0082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24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5169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25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9307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26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40838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27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7851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28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7473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29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4064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30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2432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31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8057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5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2806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32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63721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33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8351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34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9355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36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51948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37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751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38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0234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39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63867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40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22723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41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3735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42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5425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6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96452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43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39596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44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304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45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81475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46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66791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47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5023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48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26955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49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96639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50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3581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51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12255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52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2418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7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22754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53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9693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54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62314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55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16746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57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77386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58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77605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59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848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60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522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61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87120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62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26734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63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2235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8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25413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64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96382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65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17722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66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76196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68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36699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69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94173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70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8288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71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13539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72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79904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73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55100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74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6038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9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141577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75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05988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76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400372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77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95834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78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87486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79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163657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80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25171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81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7769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82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1918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83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15595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84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2044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10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043242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85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35636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86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49972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87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71313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88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445416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89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466405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90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97805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91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446725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92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90775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93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49546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94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4610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11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608591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95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66568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96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11603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97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547667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98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786394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99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60612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100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743125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101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594196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102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76986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103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10868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70412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1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774147" name="슬라이드 번호 개체 틀 3"/>
          <p:cNvSpPr txBox="1">
            <a:spLocks noGrp="1"/>
          </p:cNvSpPr>
          <p:nvPr/>
        </p:nvSpPr>
        <p:spPr bwMode="auto">
          <a:xfrm>
            <a:off x="3884489" y="8685849"/>
            <a:ext cx="2971907" cy="45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591" tIns="46295" rIns="92591" bIns="46295" anchor="b"/>
          <a:lstStyle/>
          <a:p>
            <a:pPr algn="r">
              <a:defRPr/>
            </a:pPr>
            <a:fld id="{E3289CDD-5F11-457B-9FA3-9821399E2048}" type="slidenum">
              <a:rPr kumimoji="0" lang="ko-KR" altLang="en-US" sz="1200">
                <a:latin typeface="+mn-lt"/>
                <a:ea typeface="+mn-ea"/>
              </a:rPr>
              <a:pPr algn="r">
                <a:defRPr/>
              </a:pPr>
              <a:t>104</a:t>
            </a:fld>
            <a:endParaRPr kumimoji="0" lang="en-US" altLang="ko-KR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569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ub1 copy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9" y="6701"/>
            <a:ext cx="9142643" cy="6856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 userDrawn="1"/>
        </p:nvSpPr>
        <p:spPr>
          <a:xfrm>
            <a:off x="5159" y="1268760"/>
            <a:ext cx="9138841" cy="558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365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71050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12838" y="1776413"/>
            <a:ext cx="3597275" cy="3902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2513" y="1776413"/>
            <a:ext cx="3598862" cy="3902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73371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30910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07988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16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86752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050971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310268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384925" y="871538"/>
            <a:ext cx="2076450" cy="48069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3988" y="871538"/>
            <a:ext cx="6078537" cy="48069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157163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153988" y="871538"/>
            <a:ext cx="8307387" cy="48069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32088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3265" y="404816"/>
            <a:ext cx="7685087" cy="192087"/>
          </a:xfrm>
          <a:prstGeom prst="rect">
            <a:avLst/>
          </a:prstGeom>
        </p:spPr>
        <p:txBody>
          <a:bodyPr lIns="91392" tIns="45696" rIns="91392" bIns="45696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73138" y="1392241"/>
            <a:ext cx="7689850" cy="1298575"/>
          </a:xfrm>
          <a:prstGeom prst="rect">
            <a:avLst/>
          </a:prstGeom>
        </p:spPr>
        <p:txBody>
          <a:bodyPr lIns="91392" tIns="45696" rIns="91392" bIns="45696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324635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  <a:prstGeom prst="rect">
            <a:avLst/>
          </a:prstGeom>
        </p:spPr>
        <p:txBody>
          <a:bodyPr lIns="80119" tIns="40060" rIns="80119" bIns="40060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3"/>
            <a:ext cx="6400800" cy="1752600"/>
          </a:xfrm>
          <a:prstGeom prst="rect">
            <a:avLst/>
          </a:prstGeom>
        </p:spPr>
        <p:txBody>
          <a:bodyPr lIns="80119" tIns="40060" rIns="80119" bIns="4006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472" y="6356935"/>
            <a:ext cx="2133962" cy="364281"/>
          </a:xfrm>
          <a:prstGeom prst="rect">
            <a:avLst/>
          </a:prstGeom>
        </p:spPr>
        <p:txBody>
          <a:bodyPr lIns="80119" tIns="40060" rIns="80119" bIns="40060"/>
          <a:lstStyle>
            <a:lvl1pPr defTabSz="913916"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fld id="{D7B76780-E834-4671-BE83-D03B78F622CF}" type="datetimeFigureOut">
              <a:rPr lang="ko-KR" altLang="en-US" sz="1800">
                <a:solidFill>
                  <a:prstClr val="black"/>
                </a:solidFill>
              </a:rPr>
              <a:pPr>
                <a:defRPr/>
              </a:pPr>
              <a:t>2017-02-07</a:t>
            </a:fld>
            <a:endParaRPr lang="ko-KR" altLang="en-US" sz="1800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3569" y="6356935"/>
            <a:ext cx="2896867" cy="364281"/>
          </a:xfrm>
          <a:prstGeom prst="rect">
            <a:avLst/>
          </a:prstGeom>
        </p:spPr>
        <p:txBody>
          <a:bodyPr lIns="80119" tIns="40060" rIns="80119" bIns="40060"/>
          <a:lstStyle>
            <a:lvl1pPr defTabSz="913916"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687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lIns="80119" tIns="40060" rIns="80119" bIns="40060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472" y="6356935"/>
            <a:ext cx="2133962" cy="364281"/>
          </a:xfrm>
          <a:prstGeom prst="rect">
            <a:avLst/>
          </a:prstGeom>
        </p:spPr>
        <p:txBody>
          <a:bodyPr lIns="80119" tIns="40060" rIns="80119" bIns="40060"/>
          <a:lstStyle>
            <a:lvl1pPr defTabSz="913916"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fld id="{266F99EB-52A3-432F-B101-388DA2FBF19A}" type="datetimeFigureOut">
              <a:rPr lang="ko-KR" altLang="en-US" sz="1800">
                <a:solidFill>
                  <a:prstClr val="black"/>
                </a:solidFill>
              </a:rPr>
              <a:pPr>
                <a:defRPr/>
              </a:pPr>
              <a:t>2017-02-07</a:t>
            </a:fld>
            <a:endParaRPr lang="ko-KR" altLang="en-US" sz="1800" dirty="0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3569" y="6356935"/>
            <a:ext cx="2896867" cy="364281"/>
          </a:xfrm>
          <a:prstGeom prst="rect">
            <a:avLst/>
          </a:prstGeom>
        </p:spPr>
        <p:txBody>
          <a:bodyPr lIns="80119" tIns="40060" rIns="80119" bIns="40060"/>
          <a:lstStyle>
            <a:lvl1pPr defTabSz="913916"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sz="1800" dirty="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2567" y="6356935"/>
            <a:ext cx="2133962" cy="364281"/>
          </a:xfrm>
          <a:prstGeom prst="rect">
            <a:avLst/>
          </a:prstGeom>
        </p:spPr>
        <p:txBody>
          <a:bodyPr lIns="80119" tIns="40060" rIns="80119" bIns="40060"/>
          <a:lstStyle>
            <a:lvl1pPr defTabSz="913916"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fld id="{7374B160-7EE7-4439-B5CA-445C1BFAE1C2}" type="slidenum">
              <a:rPr lang="ko-KR" altLang="en-US" sz="180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ko-KR" altLang="en-US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157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612002" y="1051200"/>
            <a:ext cx="8424167" cy="4680520"/>
          </a:xfrm>
          <a:prstGeom prst="rect">
            <a:avLst/>
          </a:prstGeom>
        </p:spPr>
        <p:txBody>
          <a:bodyPr lIns="91408" tIns="45704" rIns="91408" bIns="45704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01140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612001" y="1051200"/>
            <a:ext cx="8424167" cy="4680520"/>
          </a:xfrm>
          <a:prstGeom prst="rect">
            <a:avLst/>
          </a:prstGeom>
        </p:spPr>
        <p:txBody>
          <a:bodyPr lIns="91424" tIns="45712" rIns="91424" bIns="45712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6094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"/>
            <a:ext cx="9144000" cy="6857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76478" y="2236391"/>
            <a:ext cx="5791044" cy="691043"/>
          </a:xfrm>
        </p:spPr>
        <p:txBody>
          <a:bodyPr anchor="ctr"/>
          <a:lstStyle>
            <a:lvl1pPr algn="ctr">
              <a:defRPr sz="4704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강의 제목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BDF14-0C92-40A3-8180-B0EF3A5A4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622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0" name="Rectangle 228"/>
          <p:cNvSpPr>
            <a:spLocks noGrp="1" noChangeArrowheads="1"/>
          </p:cNvSpPr>
          <p:nvPr>
            <p:ph type="subTitle" sz="quarter" idx="1"/>
          </p:nvPr>
        </p:nvSpPr>
        <p:spPr bwMode="hidden">
          <a:xfrm>
            <a:off x="598488" y="6148388"/>
            <a:ext cx="809625" cy="77787"/>
          </a:xfrm>
        </p:spPr>
        <p:txBody>
          <a:bodyPr/>
          <a:lstStyle>
            <a:lvl1pPr marL="0" indent="0">
              <a:buFont typeface="Wingdings" pitchFamily="2" charset="2"/>
              <a:buNone/>
              <a:defRPr sz="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ko-KR" noProof="0"/>
              <a:t>Click to edit Master subtitle style</a:t>
            </a:r>
          </a:p>
        </p:txBody>
      </p:sp>
      <p:sp>
        <p:nvSpPr>
          <p:cNvPr id="33961" name="Rectangle 169"/>
          <p:cNvSpPr>
            <a:spLocks noChangeArrowheads="1"/>
          </p:cNvSpPr>
          <p:nvPr userDrawn="1"/>
        </p:nvSpPr>
        <p:spPr bwMode="blackWhite">
          <a:xfrm>
            <a:off x="0" y="4978400"/>
            <a:ext cx="9144000" cy="19351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000">
              <a:solidFill>
                <a:srgbClr val="000000"/>
              </a:solidFill>
            </a:endParaRPr>
          </a:p>
        </p:txBody>
      </p:sp>
      <p:sp>
        <p:nvSpPr>
          <p:cNvPr id="33960" name="Rectangle 168"/>
          <p:cNvSpPr>
            <a:spLocks noChangeArrowheads="1"/>
          </p:cNvSpPr>
          <p:nvPr userDrawn="1"/>
        </p:nvSpPr>
        <p:spPr bwMode="blackWhite">
          <a:xfrm>
            <a:off x="0" y="0"/>
            <a:ext cx="9144000" cy="16906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000">
              <a:solidFill>
                <a:srgbClr val="000000"/>
              </a:solidFill>
            </a:endParaRPr>
          </a:p>
        </p:txBody>
      </p:sp>
      <p:pic>
        <p:nvPicPr>
          <p:cNvPr id="33962" name="Picture 170" descr="ibm_white_logo_300dpi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0"/>
          <a:stretch>
            <a:fillRect/>
          </a:stretch>
        </p:blipFill>
        <p:spPr bwMode="invGray">
          <a:xfrm>
            <a:off x="7521575" y="687388"/>
            <a:ext cx="1003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963" name="Rectangle 171"/>
          <p:cNvSpPr>
            <a:spLocks noChangeArrowheads="1"/>
          </p:cNvSpPr>
          <p:nvPr userDrawn="1"/>
        </p:nvSpPr>
        <p:spPr bwMode="black">
          <a:xfrm>
            <a:off x="2035175" y="1287463"/>
            <a:ext cx="5668963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base" latinLnBrk="0">
              <a:lnSpc>
                <a:spcPct val="98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ko-KR" sz="1700">
                <a:solidFill>
                  <a:srgbClr val="FFFFFF"/>
                </a:solidFill>
              </a:rPr>
              <a:t>IBM Software Group | Rational </a:t>
            </a:r>
            <a:r>
              <a:rPr lang="ko-KR" altLang="en-US" sz="1700">
                <a:solidFill>
                  <a:srgbClr val="FFFFFF"/>
                </a:solidFill>
              </a:rPr>
              <a:t>소프트웨어 개발 플랫폼</a:t>
            </a:r>
          </a:p>
        </p:txBody>
      </p:sp>
      <p:sp>
        <p:nvSpPr>
          <p:cNvPr id="33967" name="Line 175"/>
          <p:cNvSpPr>
            <a:spLocks noChangeShapeType="1"/>
          </p:cNvSpPr>
          <p:nvPr userDrawn="1"/>
        </p:nvSpPr>
        <p:spPr bwMode="black">
          <a:xfrm flipV="1">
            <a:off x="1890713" y="1362075"/>
            <a:ext cx="0" cy="331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000">
              <a:solidFill>
                <a:srgbClr val="000000"/>
              </a:solidFill>
            </a:endParaRPr>
          </a:p>
        </p:txBody>
      </p:sp>
      <p:sp>
        <p:nvSpPr>
          <p:cNvPr id="3380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390525" y="2493963"/>
            <a:ext cx="795496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noProof="0"/>
              <a:t>Click to edit Master title style</a:t>
            </a:r>
          </a:p>
        </p:txBody>
      </p:sp>
      <p:pic>
        <p:nvPicPr>
          <p:cNvPr id="34034" name="Picture 24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78375"/>
            <a:ext cx="9142413" cy="37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035" name="Rectangle 243"/>
          <p:cNvSpPr>
            <a:spLocks noChangeArrowheads="1"/>
          </p:cNvSpPr>
          <p:nvPr userDrawn="1"/>
        </p:nvSpPr>
        <p:spPr bwMode="black">
          <a:xfrm>
            <a:off x="8453438" y="969963"/>
            <a:ext cx="230187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">
                <a:solidFill>
                  <a:srgbClr val="FFFFFF"/>
                </a:solidFill>
              </a:rPr>
              <a:t>®</a:t>
            </a: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en-US" sz="600">
              <a:solidFill>
                <a:srgbClr val="FFFFFF"/>
              </a:solidFill>
            </a:endParaRPr>
          </a:p>
        </p:txBody>
      </p:sp>
      <p:pic>
        <p:nvPicPr>
          <p:cNvPr id="34036" name="Picture 244" descr="ONDmndBsLckp_KO_4C_SML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6702425" y="5311775"/>
            <a:ext cx="216217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037" name="Rectangle 245"/>
          <p:cNvSpPr>
            <a:spLocks noChangeArrowheads="1"/>
          </p:cNvSpPr>
          <p:nvPr userDrawn="1"/>
        </p:nvSpPr>
        <p:spPr bwMode="black">
          <a:xfrm>
            <a:off x="7239000" y="6248400"/>
            <a:ext cx="163988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FFFFFF"/>
                </a:solidFill>
              </a:rPr>
              <a:t>© 200</a:t>
            </a:r>
            <a:r>
              <a:rPr lang="en-US" altLang="ko-KR" sz="1000">
                <a:solidFill>
                  <a:srgbClr val="FFFFFF"/>
                </a:solidFill>
                <a:ea typeface="굴림" charset="-127"/>
              </a:rPr>
              <a:t>5</a:t>
            </a:r>
            <a:r>
              <a:rPr lang="en-US" altLang="en-US" sz="1000">
                <a:solidFill>
                  <a:srgbClr val="FFFFFF"/>
                </a:solidFill>
              </a:rPr>
              <a:t>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3345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3732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2"/>
          <p:cNvSpPr>
            <a:spLocks noChangeArrowheads="1"/>
          </p:cNvSpPr>
          <p:nvPr/>
        </p:nvSpPr>
        <p:spPr bwMode="auto">
          <a:xfrm>
            <a:off x="7164288" y="6233986"/>
            <a:ext cx="1628979" cy="448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33" tIns="40067" rIns="80133" bIns="40067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DFCEC581-1C09-44E3-BC0D-9D3043381DEE}" type="slidenum">
              <a:rPr lang="en-US" altLang="ko-KR" sz="3500" i="1">
                <a:solidFill>
                  <a:srgbClr val="C0C0C0"/>
                </a:solidFill>
                <a:latin typeface="Verdana" pitchFamily="34" charset="0"/>
                <a:ea typeface="굴림" charset="-127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ko-KR" sz="3500" i="1" dirty="0">
              <a:solidFill>
                <a:srgbClr val="C0C0C0"/>
              </a:solidFill>
              <a:latin typeface="Verdana" pitchFamily="34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795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0" r:id="rId6"/>
    <p:sldLayoutId id="2147483690" r:id="rId7"/>
  </p:sldLayoutIdLst>
  <p:hf hdr="0" ftr="0" dt="0"/>
  <p:txStyles>
    <p:titleStyle>
      <a:lvl1pPr algn="ctr" defTabSz="914018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4018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defTabSz="914018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defTabSz="914018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defTabSz="914018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00666" algn="ctr" defTabSz="914018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801330" algn="ctr" defTabSz="914018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201995" algn="ctr" defTabSz="914018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602660" algn="ctr" defTabSz="914018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235" indent="-342235" algn="l" defTabSz="91401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9" indent="-285196" algn="l" defTabSz="91401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174" indent="-228156" algn="l" defTabSz="91401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78" indent="-228156" algn="l" defTabSz="91401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91" indent="-228156" algn="l" defTabSz="91401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203658" indent="-200333" algn="l" defTabSz="80133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4323" indent="-200333" algn="l" defTabSz="80133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4989" indent="-200333" algn="l" defTabSz="80133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5653" indent="-200333" algn="l" defTabSz="80133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0133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0666" algn="l" defTabSz="80133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1330" algn="l" defTabSz="80133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1995" algn="l" defTabSz="80133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660" algn="l" defTabSz="80133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3326" algn="l" defTabSz="80133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3991" algn="l" defTabSz="80133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4656" algn="l" defTabSz="80133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5320" algn="l" defTabSz="801330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0" name="Rectangle 222"/>
          <p:cNvSpPr>
            <a:spLocks noChangeArrowheads="1"/>
          </p:cNvSpPr>
          <p:nvPr userDrawn="1"/>
        </p:nvSpPr>
        <p:spPr bwMode="blackWhite">
          <a:xfrm>
            <a:off x="0" y="6502400"/>
            <a:ext cx="9144000" cy="38735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000">
              <a:solidFill>
                <a:srgbClr val="000000"/>
              </a:solidFill>
            </a:endParaRP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3988" y="871538"/>
            <a:ext cx="82454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2838" y="1776413"/>
            <a:ext cx="7348537" cy="390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33028" name="Rectangle 260"/>
          <p:cNvSpPr>
            <a:spLocks noChangeArrowheads="1"/>
          </p:cNvSpPr>
          <p:nvPr userDrawn="1"/>
        </p:nvSpPr>
        <p:spPr bwMode="blackWhite">
          <a:xfrm>
            <a:off x="0" y="0"/>
            <a:ext cx="9144000" cy="4381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 algn="ctr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000">
              <a:solidFill>
                <a:srgbClr val="000000"/>
              </a:solidFill>
            </a:endParaRPr>
          </a:p>
        </p:txBody>
      </p:sp>
      <p:sp>
        <p:nvSpPr>
          <p:cNvPr id="33029" name="Text Box 261"/>
          <p:cNvSpPr txBox="1">
            <a:spLocks noChangeArrowheads="1"/>
          </p:cNvSpPr>
          <p:nvPr userDrawn="1"/>
        </p:nvSpPr>
        <p:spPr bwMode="black">
          <a:xfrm>
            <a:off x="1446213" y="90488"/>
            <a:ext cx="4511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>
                <a:solidFill>
                  <a:srgbClr val="FFFFFF"/>
                </a:solidFill>
              </a:rPr>
              <a:t>IBM Software Group | Rational </a:t>
            </a:r>
            <a:r>
              <a:rPr lang="ko-KR" altLang="en-US" sz="1400">
                <a:solidFill>
                  <a:srgbClr val="FFFFFF"/>
                </a:solidFill>
              </a:rPr>
              <a:t>소프트웨어 개발 플랫폼</a:t>
            </a:r>
          </a:p>
        </p:txBody>
      </p:sp>
      <p:pic>
        <p:nvPicPr>
          <p:cNvPr id="33030" name="Picture 262" descr="ibm_light_gray_logo_300dpi"/>
          <p:cNvPicPr>
            <a:picLocks noChangeAspect="1" noChangeArrowheads="1"/>
          </p:cNvPicPr>
          <p:nvPr userDrawn="1"/>
        </p:nvPicPr>
        <p:blipFill>
          <a:blip r:embed="rId14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lum bright="100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0"/>
          <a:stretch>
            <a:fillRect/>
          </a:stretch>
        </p:blipFill>
        <p:spPr bwMode="invGray">
          <a:xfrm>
            <a:off x="8370888" y="100013"/>
            <a:ext cx="623887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031" name="Line 263"/>
          <p:cNvSpPr>
            <a:spLocks noChangeShapeType="1"/>
          </p:cNvSpPr>
          <p:nvPr userDrawn="1"/>
        </p:nvSpPr>
        <p:spPr bwMode="black">
          <a:xfrm>
            <a:off x="1446213" y="195263"/>
            <a:ext cx="0" cy="234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000">
              <a:solidFill>
                <a:srgbClr val="000000"/>
              </a:solidFill>
            </a:endParaRPr>
          </a:p>
        </p:txBody>
      </p:sp>
      <p:pic>
        <p:nvPicPr>
          <p:cNvPr id="33032" name="Picture 26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6475413"/>
            <a:ext cx="9142412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9634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  <a:ea typeface="HY헤드라인M" pitchFamily="18" charset="-127"/>
          <a:cs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  <a:ea typeface="HY헤드라인M" pitchFamily="18" charset="-127"/>
          <a:cs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  <a:ea typeface="HY헤드라인M" pitchFamily="18" charset="-127"/>
          <a:cs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  <a:ea typeface="HY헤드라인M" pitchFamily="18" charset="-127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  <a:ea typeface="HY헤드라인M" pitchFamily="18" charset="-127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  <a:ea typeface="HY헤드라인M" pitchFamily="18" charset="-127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  <a:ea typeface="HY헤드라인M" pitchFamily="18" charset="-127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charset="0"/>
          <a:ea typeface="HY헤드라인M" pitchFamily="18" charset="-127"/>
          <a:cs typeface="Arial" charset="0"/>
        </a:defRPr>
      </a:lvl9pPr>
    </p:titleStyle>
    <p:bodyStyle>
      <a:lvl1pPr marL="228600" indent="-228600" algn="l" rtl="0" fontAlgn="base">
        <a:spcBef>
          <a:spcPct val="0"/>
        </a:spcBef>
        <a:spcAft>
          <a:spcPct val="0"/>
        </a:spcAft>
        <a:buClr>
          <a:srgbClr val="00A3A1"/>
        </a:buClr>
        <a:buFont typeface="Wingdings" pitchFamily="2" charset="2"/>
        <a:buChar char="§"/>
        <a:tabLst>
          <a:tab pos="228600" algn="l"/>
          <a:tab pos="742950" algn="l"/>
          <a:tab pos="1143000" algn="l"/>
          <a:tab pos="1600200" algn="l"/>
          <a:tab pos="2057400" algn="l"/>
        </a:tabLst>
        <a:defRPr>
          <a:solidFill>
            <a:schemeClr val="bg1"/>
          </a:solidFill>
          <a:latin typeface="+mn-lt"/>
          <a:ea typeface="+mn-ea"/>
          <a:cs typeface="+mn-cs"/>
        </a:defRPr>
      </a:lvl1pPr>
      <a:lvl2pPr marL="750888" indent="-285750" algn="l" rtl="0" fontAlgn="base">
        <a:spcBef>
          <a:spcPct val="25000"/>
        </a:spcBef>
        <a:spcAft>
          <a:spcPct val="15000"/>
        </a:spcAft>
        <a:buClr>
          <a:schemeClr val="accent2"/>
        </a:buClr>
        <a:buFont typeface="Webdings" pitchFamily="18" charset="2"/>
        <a:buChar char="4"/>
        <a:tabLst>
          <a:tab pos="228600" algn="l"/>
          <a:tab pos="742950" algn="l"/>
          <a:tab pos="1143000" algn="l"/>
          <a:tab pos="1600200" algn="l"/>
          <a:tab pos="2057400" algn="l"/>
        </a:tabLst>
        <a:defRPr sz="16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130000"/>
        <a:buChar char="•"/>
        <a:tabLst>
          <a:tab pos="228600" algn="l"/>
          <a:tab pos="742950" algn="l"/>
          <a:tab pos="1143000" algn="l"/>
          <a:tab pos="1600200" algn="l"/>
          <a:tab pos="2057400" algn="l"/>
        </a:tabLst>
        <a:defRPr sz="16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−"/>
        <a:tabLst>
          <a:tab pos="228600" algn="l"/>
          <a:tab pos="742950" algn="l"/>
          <a:tab pos="1143000" algn="l"/>
          <a:tab pos="1600200" algn="l"/>
          <a:tab pos="2057400" algn="l"/>
        </a:tabLst>
        <a:defRPr sz="16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−"/>
        <a:tabLst>
          <a:tab pos="228600" algn="l"/>
          <a:tab pos="742950" algn="l"/>
          <a:tab pos="1143000" algn="l"/>
          <a:tab pos="1600200" algn="l"/>
          <a:tab pos="2057400" algn="l"/>
        </a:tabLst>
        <a:defRPr sz="16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−"/>
        <a:tabLst>
          <a:tab pos="228600" algn="l"/>
          <a:tab pos="742950" algn="l"/>
          <a:tab pos="1143000" algn="l"/>
          <a:tab pos="1600200" algn="l"/>
          <a:tab pos="2057400" algn="l"/>
        </a:tabLst>
        <a:defRPr sz="1600">
          <a:solidFill>
            <a:schemeClr val="bg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−"/>
        <a:tabLst>
          <a:tab pos="228600" algn="l"/>
          <a:tab pos="742950" algn="l"/>
          <a:tab pos="1143000" algn="l"/>
          <a:tab pos="1600200" algn="l"/>
          <a:tab pos="2057400" algn="l"/>
        </a:tabLst>
        <a:defRPr sz="16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−"/>
        <a:tabLst>
          <a:tab pos="228600" algn="l"/>
          <a:tab pos="742950" algn="l"/>
          <a:tab pos="1143000" algn="l"/>
          <a:tab pos="1600200" algn="l"/>
          <a:tab pos="2057400" algn="l"/>
        </a:tabLst>
        <a:defRPr sz="1600">
          <a:solidFill>
            <a:schemeClr val="bg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−"/>
        <a:tabLst>
          <a:tab pos="228600" algn="l"/>
          <a:tab pos="742950" algn="l"/>
          <a:tab pos="1143000" algn="l"/>
          <a:tab pos="1600200" algn="l"/>
          <a:tab pos="2057400" algn="l"/>
        </a:tabLst>
        <a:defRPr sz="16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nvie.com/posts/a-successful-git-branching-model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ttings/ssh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711385" y="1628800"/>
            <a:ext cx="5688632" cy="1312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0133" tIns="40067" rIns="80133" bIns="40067">
            <a:spAutoFit/>
          </a:bodyPr>
          <a:lstStyle/>
          <a:p>
            <a:pPr algn="ctr"/>
            <a:r>
              <a:rPr lang="en-US" altLang="ko-KR" sz="4000" dirty="0">
                <a:solidFill>
                  <a:srgbClr val="0091D2"/>
                </a:solidFill>
                <a:latin typeface="HY헤드라인M" pitchFamily="18" charset="-127"/>
                <a:ea typeface="HY헤드라인M" pitchFamily="18" charset="-127"/>
              </a:rPr>
              <a:t>SW</a:t>
            </a:r>
            <a:r>
              <a:rPr lang="ko-KR" altLang="en-US" sz="4000" dirty="0">
                <a:solidFill>
                  <a:srgbClr val="0091D2"/>
                </a:solidFill>
                <a:latin typeface="HY헤드라인M" pitchFamily="18" charset="-127"/>
                <a:ea typeface="HY헤드라인M" pitchFamily="18" charset="-127"/>
              </a:rPr>
              <a:t>버전관리를 위한 </a:t>
            </a:r>
            <a:endParaRPr lang="en-US" altLang="ko-KR" sz="4000" dirty="0">
              <a:solidFill>
                <a:srgbClr val="0091D2"/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en-US" altLang="ko-KR" sz="4000" dirty="0" err="1">
                <a:solidFill>
                  <a:srgbClr val="0091D2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en-US" altLang="ko-KR" sz="4000" dirty="0">
                <a:solidFill>
                  <a:srgbClr val="0091D2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4000" dirty="0">
                <a:solidFill>
                  <a:srgbClr val="0091D2"/>
                </a:solidFill>
                <a:latin typeface="HY헤드라인M" pitchFamily="18" charset="-127"/>
                <a:ea typeface="HY헤드라인M" pitchFamily="18" charset="-127"/>
              </a:rPr>
              <a:t>심화</a:t>
            </a:r>
            <a:endParaRPr lang="en-US" altLang="ko-KR" sz="4000" dirty="0">
              <a:solidFill>
                <a:srgbClr val="0091D2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743128" y="1628800"/>
            <a:ext cx="3625146" cy="0"/>
          </a:xfrm>
          <a:prstGeom prst="line">
            <a:avLst/>
          </a:prstGeom>
          <a:ln w="28575">
            <a:solidFill>
              <a:srgbClr val="0091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743128" y="3027112"/>
            <a:ext cx="3625146" cy="0"/>
          </a:xfrm>
          <a:prstGeom prst="line">
            <a:avLst/>
          </a:prstGeom>
          <a:ln w="57150">
            <a:solidFill>
              <a:srgbClr val="0091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255" y="6093296"/>
            <a:ext cx="1377489" cy="5094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16632"/>
            <a:ext cx="2545413" cy="45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9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변경 기록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파일 및 폴더의 추가</a:t>
            </a:r>
            <a:r>
              <a:rPr lang="en-US" altLang="ko-KR" sz="2400" b="1" dirty="0">
                <a:latin typeface="+mn-ea"/>
              </a:rPr>
              <a:t>/</a:t>
            </a:r>
            <a:r>
              <a:rPr lang="ko-KR" altLang="en-US" sz="2400" b="1" dirty="0">
                <a:latin typeface="+mn-ea"/>
              </a:rPr>
              <a:t>변경 사항을 저장소에 기록하려면 </a:t>
            </a: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‘</a:t>
            </a:r>
            <a:r>
              <a:rPr lang="ko-KR" altLang="en-US" sz="2400" b="1" dirty="0" err="1">
                <a:latin typeface="+mn-ea"/>
              </a:rPr>
              <a:t>커밋＇이</a:t>
            </a:r>
            <a:r>
              <a:rPr lang="ko-KR" altLang="en-US" sz="2400" b="1" dirty="0">
                <a:latin typeface="+mn-ea"/>
              </a:rPr>
              <a:t> 필요</a:t>
            </a: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-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시 이전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상태부터 현재 상태까지의 변경 이력이 기록된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en-US" altLang="ko-KR" sz="1800" b="1" dirty="0">
                <a:latin typeface="+mn-ea"/>
              </a:rPr>
              <a:t>(</a:t>
            </a:r>
            <a:r>
              <a:rPr lang="ko-KR" altLang="en-US" sz="1800" b="1" dirty="0">
                <a:latin typeface="+mn-ea"/>
              </a:rPr>
              <a:t>혹은 </a:t>
            </a:r>
            <a:r>
              <a:rPr lang="ko-KR" altLang="en-US" sz="1800" b="1" dirty="0" err="1">
                <a:latin typeface="+mn-ea"/>
              </a:rPr>
              <a:t>리비전</a:t>
            </a:r>
            <a:r>
              <a:rPr lang="en-US" altLang="ko-KR" sz="1800" b="1" dirty="0">
                <a:latin typeface="+mn-ea"/>
              </a:rPr>
              <a:t>)</a:t>
            </a:r>
            <a:r>
              <a:rPr lang="ko-KR" altLang="en-US" sz="1800" b="1" dirty="0">
                <a:latin typeface="+mn-ea"/>
              </a:rPr>
              <a:t>이 만들어짐</a:t>
            </a:r>
            <a:endParaRPr lang="en-US" altLang="ko-KR" sz="1800" b="1" dirty="0">
              <a:latin typeface="+mn-ea"/>
            </a:endParaRPr>
          </a:p>
        </p:txBody>
      </p:sp>
      <p:pic>
        <p:nvPicPr>
          <p:cNvPr id="1026" name="Picture 2" descr="시간순으로 저장된다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783682"/>
            <a:ext cx="554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6775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7869990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토픽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브랜치와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통합 브랜치에서의 작업 흐름 파악하기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512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여기서는 통합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rebase </a:t>
            </a:r>
            <a:r>
              <a:rPr lang="ko-KR" altLang="en-US" sz="1800" b="1" dirty="0">
                <a:latin typeface="+mn-ea"/>
              </a:rPr>
              <a:t>하는 방법을 이용해 보도록 하겠다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79512" y="4365104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이런 상황에서는 </a:t>
            </a:r>
            <a:r>
              <a:rPr lang="en-US" altLang="ko-KR" sz="1800" b="1" dirty="0">
                <a:latin typeface="+mn-ea"/>
              </a:rPr>
              <a:t>rebase</a:t>
            </a:r>
            <a:r>
              <a:rPr lang="ko-KR" altLang="en-US" sz="1800" b="1" dirty="0">
                <a:latin typeface="+mn-ea"/>
              </a:rPr>
              <a:t>를 이용하여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X</a:t>
            </a:r>
            <a:r>
              <a:rPr lang="ko-KR" altLang="en-US" sz="1800" b="1" dirty="0">
                <a:latin typeface="+mn-ea"/>
              </a:rPr>
              <a:t>의 내용을 적용한 상태로 새로운 기능을 추가하기 위해 그림과 같이 </a:t>
            </a:r>
            <a:r>
              <a:rPr lang="en-US" altLang="ko-KR" sz="1800" b="1" dirty="0">
                <a:latin typeface="+mn-ea"/>
              </a:rPr>
              <a:t>O’ </a:t>
            </a:r>
            <a:r>
              <a:rPr lang="ko-KR" altLang="en-US" sz="1800" b="1" dirty="0">
                <a:latin typeface="+mn-ea"/>
              </a:rPr>
              <a:t>버전을 만들어내는 방법을 이용하면 된다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46" y="1772816"/>
            <a:ext cx="55530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8014006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토픽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브랜치와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통합 브랜치에서의 작업 흐름 파악하기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512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참고 컬럼 </a:t>
            </a:r>
            <a:r>
              <a:rPr lang="en-US" altLang="ko-KR" sz="1800" b="1" dirty="0">
                <a:latin typeface="+mn-ea"/>
              </a:rPr>
              <a:t>: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의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운용 모델로 </a:t>
            </a:r>
            <a:r>
              <a:rPr lang="en-US" altLang="ko-KR" sz="1800" b="1" dirty="0">
                <a:latin typeface="+mn-ea"/>
              </a:rPr>
              <a:t>“A successful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branching model’</a:t>
            </a:r>
            <a:r>
              <a:rPr lang="ko-KR" altLang="en-US" sz="1800" b="1" dirty="0">
                <a:latin typeface="+mn-ea"/>
              </a:rPr>
              <a:t>이란 컬럼을 소개한다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원문 </a:t>
            </a:r>
            <a:r>
              <a:rPr lang="en-US" altLang="ko-KR" sz="1800" b="1" dirty="0">
                <a:latin typeface="+mn-ea"/>
              </a:rPr>
              <a:t>: </a:t>
            </a:r>
            <a:r>
              <a:rPr lang="en-US" altLang="ko-KR" sz="1800" dirty="0">
                <a:latin typeface="+mn-ea"/>
                <a:hlinkClick r:id="rId3"/>
              </a:rPr>
              <a:t>http://nvie.com/posts/a-successful-git-branching-model/</a:t>
            </a:r>
            <a:endParaRPr lang="en-US" altLang="ko-KR" sz="1800" b="1" dirty="0">
              <a:latin typeface="+mn-ea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79512" y="2996952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 운용 모델에서는 크게 </a:t>
            </a:r>
            <a:r>
              <a:rPr lang="en-US" altLang="ko-KR" sz="1800" b="1" dirty="0">
                <a:latin typeface="+mn-ea"/>
              </a:rPr>
              <a:t>4</a:t>
            </a:r>
            <a:r>
              <a:rPr lang="ko-KR" altLang="en-US" sz="1800" b="1" dirty="0">
                <a:latin typeface="+mn-ea"/>
              </a:rPr>
              <a:t>가지 종류의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이용하여 개발을 진행한다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1. </a:t>
            </a:r>
            <a:r>
              <a:rPr lang="ko-KR" altLang="en-US" sz="1800" b="1" dirty="0">
                <a:latin typeface="+mn-ea"/>
              </a:rPr>
              <a:t>메인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(Main Branch)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2. </a:t>
            </a:r>
            <a:r>
              <a:rPr lang="ko-KR" altLang="en-US" sz="1800" b="1" dirty="0">
                <a:latin typeface="+mn-ea"/>
              </a:rPr>
              <a:t>피처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(Feature Branch) </a:t>
            </a:r>
            <a:r>
              <a:rPr lang="ko-KR" altLang="en-US" sz="1800" b="1" dirty="0">
                <a:latin typeface="+mn-ea"/>
              </a:rPr>
              <a:t>또는 토픽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(Topic Branch)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3. </a:t>
            </a:r>
            <a:r>
              <a:rPr lang="ko-KR" altLang="en-US" sz="1800" b="1" dirty="0" err="1">
                <a:latin typeface="+mn-ea"/>
              </a:rPr>
              <a:t>릴리즈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(Release Branch)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4. </a:t>
            </a:r>
            <a:r>
              <a:rPr lang="ko-KR" altLang="en-US" sz="1800" b="1" dirty="0" err="1">
                <a:latin typeface="+mn-ea"/>
              </a:rPr>
              <a:t>핫픽스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(Hotfix Branch)</a:t>
            </a:r>
          </a:p>
        </p:txBody>
      </p:sp>
    </p:spTree>
    <p:extLst>
      <p:ext uri="{BB962C8B-B14F-4D97-AF65-F5344CB8AC3E}">
        <p14:creationId xmlns:p14="http://schemas.microsoft.com/office/powerpoint/2010/main" val="150954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7797982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토픽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브랜치와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통합 브랜치에서의 작업 흐름 파악하기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512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2000" b="1" dirty="0">
                <a:solidFill>
                  <a:srgbClr val="0000FF"/>
                </a:solidFill>
                <a:latin typeface="+mn-ea"/>
              </a:rPr>
              <a:t>메인</a:t>
            </a:r>
            <a:r>
              <a:rPr lang="en-US" altLang="ko-KR" sz="20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2000" b="1" dirty="0" err="1">
                <a:solidFill>
                  <a:srgbClr val="0000FF"/>
                </a:solidFill>
                <a:latin typeface="+mn-ea"/>
              </a:rPr>
              <a:t>브랜치</a:t>
            </a:r>
            <a:endParaRPr lang="en-US" altLang="ko-KR" sz="2000" b="1" dirty="0">
              <a:solidFill>
                <a:srgbClr val="0000FF"/>
              </a:solidFill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브랜치와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develop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이 두 종류의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보통 메인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사용</a:t>
            </a:r>
            <a:endParaRPr lang="en-US" altLang="ko-KR" sz="1800" b="1" dirty="0">
              <a:latin typeface="+mn-ea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79512" y="2708920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1. master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master </a:t>
            </a:r>
            <a:r>
              <a:rPr lang="ko-KR" altLang="en-US" sz="1800" b="1" dirty="0">
                <a:latin typeface="+mn-ea"/>
              </a:rPr>
              <a:t>브랜치에서는 배포 가능한 상태만을 관리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</a:t>
            </a:r>
            <a:r>
              <a:rPr lang="ko-KR" altLang="en-US" sz="1800" b="1" dirty="0">
                <a:latin typeface="+mn-ea"/>
              </a:rPr>
              <a:t>커밋할 때에는 태그를 사용하여 배포 번호를 기록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2. develop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develop </a:t>
            </a:r>
            <a:r>
              <a:rPr lang="ko-KR" altLang="en-US" sz="1800" b="1" dirty="0" err="1">
                <a:latin typeface="+mn-ea"/>
              </a:rPr>
              <a:t>브랜치는</a:t>
            </a:r>
            <a:r>
              <a:rPr lang="ko-KR" altLang="en-US" sz="1800" b="1" dirty="0">
                <a:latin typeface="+mn-ea"/>
              </a:rPr>
              <a:t> 앞서 설명한 통합 </a:t>
            </a:r>
            <a:r>
              <a:rPr lang="ko-KR" altLang="en-US" sz="1800" b="1" dirty="0" err="1">
                <a:latin typeface="+mn-ea"/>
              </a:rPr>
              <a:t>브랜치의</a:t>
            </a:r>
            <a:r>
              <a:rPr lang="ko-KR" altLang="en-US" sz="1800" b="1" dirty="0">
                <a:latin typeface="+mn-ea"/>
              </a:rPr>
              <a:t> 역할을 하며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평소에는 이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기반으로 개발을 진행</a:t>
            </a: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42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7797982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토픽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브랜치와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통합 브랜치에서의 작업 흐름 파악하기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512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solidFill>
                  <a:srgbClr val="0000FF"/>
                </a:solidFill>
                <a:latin typeface="+mn-ea"/>
              </a:rPr>
              <a:t>피처</a:t>
            </a:r>
            <a:r>
              <a:rPr lang="en-US" altLang="ko-KR" sz="18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800" b="1" dirty="0" err="1">
                <a:solidFill>
                  <a:srgbClr val="0000FF"/>
                </a:solidFill>
                <a:latin typeface="+mn-ea"/>
              </a:rPr>
              <a:t>브랜치</a:t>
            </a:r>
            <a:endParaRPr lang="en-US" altLang="ko-KR" sz="1800" b="1" dirty="0">
              <a:solidFill>
                <a:srgbClr val="0000FF"/>
              </a:solidFill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새로운 기능 개발 및 결함 수정이 필요할 때 </a:t>
            </a:r>
            <a:r>
              <a:rPr lang="en-US" altLang="ko-KR" sz="1800" b="1" dirty="0">
                <a:latin typeface="+mn-ea"/>
              </a:rPr>
              <a:t>develop </a:t>
            </a:r>
            <a:r>
              <a:rPr lang="ko-KR" altLang="en-US" sz="1800" b="1" dirty="0">
                <a:latin typeface="+mn-ea"/>
              </a:rPr>
              <a:t>브랜치로부터 분기한다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피처 브랜치에서의 작업은 기본적으로 공유할 필요가 없기 때문에 원격으로는 관리하지 않는다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개발이 완료되면 </a:t>
            </a:r>
            <a:r>
              <a:rPr lang="en-US" altLang="ko-KR" sz="1800" b="1" dirty="0">
                <a:latin typeface="+mn-ea"/>
              </a:rPr>
              <a:t>develop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병합하여 다른 사람들과 공유한다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28529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 err="1">
                <a:solidFill>
                  <a:srgbClr val="0000FF"/>
                </a:solidFill>
                <a:latin typeface="+mn-ea"/>
              </a:rPr>
              <a:t>릴리즈</a:t>
            </a:r>
            <a:r>
              <a:rPr lang="en-US" altLang="ko-KR" sz="18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800" b="1" dirty="0" err="1">
                <a:solidFill>
                  <a:srgbClr val="0000FF"/>
                </a:solidFill>
                <a:latin typeface="+mn-ea"/>
              </a:rPr>
              <a:t>브랜치</a:t>
            </a:r>
            <a:endParaRPr lang="en-US" altLang="ko-KR" sz="1800" b="1" dirty="0">
              <a:solidFill>
                <a:srgbClr val="0000FF"/>
              </a:solidFill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결함을 수정하거나 새로운 기능을 포함한 상태로 모든 기능이 정상적으로 동작하는지 확인한다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릴리즈 </a:t>
            </a:r>
            <a:r>
              <a:rPr lang="ko-KR" altLang="en-US" sz="1800" b="1" dirty="0" err="1">
                <a:latin typeface="+mn-ea"/>
              </a:rPr>
              <a:t>브랜치의</a:t>
            </a:r>
            <a:r>
              <a:rPr lang="ko-KR" altLang="en-US" sz="1800" b="1" dirty="0">
                <a:latin typeface="+mn-ea"/>
              </a:rPr>
              <a:t> 이름은 일반적으로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이름 앞에 </a:t>
            </a:r>
            <a:r>
              <a:rPr lang="en-US" altLang="ko-KR" sz="1800" b="1" dirty="0">
                <a:latin typeface="+mn-ea"/>
              </a:rPr>
              <a:t>‘release-’</a:t>
            </a:r>
            <a:r>
              <a:rPr lang="ko-KR" altLang="en-US" sz="1800" b="1" dirty="0">
                <a:latin typeface="+mn-ea"/>
              </a:rPr>
              <a:t>를 붙인다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이 때 다음 번 릴리즈를 위한 개발 작업은 </a:t>
            </a:r>
            <a:r>
              <a:rPr lang="en-US" altLang="ko-KR" sz="1800" b="1" dirty="0">
                <a:latin typeface="+mn-ea"/>
              </a:rPr>
              <a:t>‘develop’ </a:t>
            </a:r>
            <a:r>
              <a:rPr lang="ko-KR" altLang="en-US" sz="1800" b="1" dirty="0" err="1">
                <a:latin typeface="+mn-ea"/>
              </a:rPr>
              <a:t>브랜치에서</a:t>
            </a:r>
            <a:r>
              <a:rPr lang="ko-KR" altLang="en-US" sz="1800" b="1" dirty="0">
                <a:latin typeface="+mn-ea"/>
              </a:rPr>
              <a:t> 계속 진행해 나간다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릴리즈 </a:t>
            </a:r>
            <a:r>
              <a:rPr lang="ko-KR" altLang="en-US" sz="1800" b="1" dirty="0" err="1">
                <a:latin typeface="+mn-ea"/>
              </a:rPr>
              <a:t>브랜치에서는</a:t>
            </a:r>
            <a:r>
              <a:rPr lang="ko-KR" altLang="en-US" sz="1800" b="1" dirty="0">
                <a:latin typeface="+mn-ea"/>
              </a:rPr>
              <a:t> 릴리즈를 위한 최종적인 결함 수정 등의 개발을 수행한다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모든 준비를 마치고 배포 가능한 상태가 되면 </a:t>
            </a:r>
            <a:r>
              <a:rPr lang="en-US" altLang="ko-KR" sz="1800" b="1" dirty="0">
                <a:latin typeface="+mn-ea"/>
              </a:rPr>
              <a:t>‘master’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병합시키고 병합한 </a:t>
            </a:r>
            <a:r>
              <a:rPr lang="ko-KR" altLang="en-US" sz="1800" b="1" dirty="0" err="1">
                <a:latin typeface="+mn-ea"/>
              </a:rPr>
              <a:t>커밋에</a:t>
            </a:r>
            <a:r>
              <a:rPr lang="ko-KR" altLang="en-US" sz="1800" b="1" dirty="0">
                <a:latin typeface="+mn-ea"/>
              </a:rPr>
              <a:t> 릴리즈 번호 태그를 추가한다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릴리즈 </a:t>
            </a:r>
            <a:r>
              <a:rPr lang="ko-KR" altLang="en-US" sz="1800" b="1" dirty="0" err="1">
                <a:latin typeface="+mn-ea"/>
              </a:rPr>
              <a:t>브랜치에서</a:t>
            </a:r>
            <a:r>
              <a:rPr lang="ko-KR" altLang="en-US" sz="1800" b="1" dirty="0">
                <a:latin typeface="+mn-ea"/>
              </a:rPr>
              <a:t> 기능을 점검하며 발견한 결함 수정 사항은 </a:t>
            </a:r>
            <a:r>
              <a:rPr lang="en-US" altLang="ko-KR" sz="1800" b="1" dirty="0">
                <a:latin typeface="+mn-ea"/>
              </a:rPr>
              <a:t>‘develop’ </a:t>
            </a:r>
            <a:r>
              <a:rPr lang="ko-KR" altLang="en-US" sz="1800" b="1" dirty="0" err="1">
                <a:latin typeface="+mn-ea"/>
              </a:rPr>
              <a:t>브랜치에도</a:t>
            </a:r>
            <a:r>
              <a:rPr lang="ko-KR" altLang="en-US" sz="1800" b="1" dirty="0">
                <a:latin typeface="+mn-ea"/>
              </a:rPr>
              <a:t> 적용해 주어야 하며 배포 완료 후 </a:t>
            </a:r>
            <a:r>
              <a:rPr lang="en-US" altLang="ko-KR" sz="1800" b="1" dirty="0">
                <a:latin typeface="+mn-ea"/>
              </a:rPr>
              <a:t>‘develop’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대해서도 병합 작업을 수행한다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351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7869990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토픽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브랜치와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통합 브랜치에서의 작업 흐름 파악하기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512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 err="1">
                <a:solidFill>
                  <a:srgbClr val="0000FF"/>
                </a:solidFill>
                <a:latin typeface="+mn-ea"/>
              </a:rPr>
              <a:t>핫픽스</a:t>
            </a:r>
            <a:r>
              <a:rPr lang="en-US" altLang="ko-KR" sz="18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800" b="1" dirty="0" err="1">
                <a:solidFill>
                  <a:srgbClr val="0000FF"/>
                </a:solidFill>
                <a:latin typeface="+mn-ea"/>
              </a:rPr>
              <a:t>브랜치</a:t>
            </a:r>
            <a:endParaRPr lang="en-US" altLang="ko-KR" sz="1800" b="1" dirty="0">
              <a:solidFill>
                <a:srgbClr val="0000FF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배포한 버전에 긴급하게 수정을 해야 할 필요가 있을 경우</a:t>
            </a:r>
            <a:r>
              <a:rPr lang="en-US" altLang="ko-KR" sz="1800" b="1" dirty="0">
                <a:latin typeface="+mn-ea"/>
              </a:rPr>
              <a:t>, ‘master’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ko-KR" altLang="en-US" sz="1800" b="1" dirty="0" err="1" smtClean="0">
                <a:latin typeface="+mn-ea"/>
              </a:rPr>
              <a:t>브랜치에서</a:t>
            </a:r>
            <a:r>
              <a:rPr lang="ko-KR" altLang="en-US" sz="1800" b="1" dirty="0" smtClean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분기하는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일반적으로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이름 앞에 </a:t>
            </a:r>
            <a:r>
              <a:rPr lang="en-US" altLang="ko-KR" sz="1800" b="1" dirty="0">
                <a:latin typeface="+mn-ea"/>
              </a:rPr>
              <a:t>‘hotfix-’</a:t>
            </a:r>
            <a:r>
              <a:rPr lang="ko-KR" altLang="en-US" sz="1800" b="1" dirty="0">
                <a:latin typeface="+mn-ea"/>
              </a:rPr>
              <a:t>를 붙인다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예를 들어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이전에 배포한 소스코드에서 심각한 문제가 발견되었을 때 </a:t>
            </a:r>
            <a:r>
              <a:rPr lang="en-US" altLang="ko-KR" sz="1800" b="1" dirty="0">
                <a:latin typeface="+mn-ea"/>
              </a:rPr>
              <a:t>‘develop’ </a:t>
            </a:r>
            <a:r>
              <a:rPr lang="ko-KR" altLang="en-US" sz="1800" b="1" dirty="0" err="1">
                <a:latin typeface="+mn-ea"/>
              </a:rPr>
              <a:t>브랜치에서</a:t>
            </a:r>
            <a:r>
              <a:rPr lang="ko-KR" altLang="en-US" sz="1800" b="1" dirty="0">
                <a:latin typeface="+mn-ea"/>
              </a:rPr>
              <a:t> 문제가 되는 부분을 수정하여 배포 가능한 버전을 만들기에는 시간도 많이 소요되고 안정성을 보장하기도 어렵다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그렇기 때문에 바로 배포가 가능한 </a:t>
            </a:r>
            <a:r>
              <a:rPr lang="en-US" altLang="ko-KR" sz="1800" b="1" dirty="0">
                <a:latin typeface="+mn-ea"/>
              </a:rPr>
              <a:t>‘master’ </a:t>
            </a:r>
            <a:r>
              <a:rPr lang="ko-KR" altLang="en-US" sz="1800" b="1" dirty="0" err="1">
                <a:latin typeface="+mn-ea"/>
              </a:rPr>
              <a:t>브랜치에서</a:t>
            </a:r>
            <a:r>
              <a:rPr lang="ko-KR" altLang="en-US" sz="1800" b="1" dirty="0">
                <a:latin typeface="+mn-ea"/>
              </a:rPr>
              <a:t> 직접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만들어 필요한 부분만을 수정한 후 다시 </a:t>
            </a:r>
            <a:r>
              <a:rPr lang="en-US" altLang="ko-KR" sz="1800" b="1" dirty="0">
                <a:latin typeface="+mn-ea"/>
              </a:rPr>
              <a:t>‘master’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병합하여 배포하는 것이 효과적이다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 때 만든 </a:t>
            </a:r>
            <a:r>
              <a:rPr lang="ko-KR" altLang="en-US" sz="1800" b="1" dirty="0" err="1">
                <a:latin typeface="+mn-ea"/>
              </a:rPr>
              <a:t>핫픽스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ko-KR" altLang="en-US" sz="1800" b="1" dirty="0" err="1">
                <a:latin typeface="+mn-ea"/>
              </a:rPr>
              <a:t>브랜치에서의</a:t>
            </a:r>
            <a:r>
              <a:rPr lang="ko-KR" altLang="en-US" sz="1800" b="1" dirty="0">
                <a:latin typeface="+mn-ea"/>
              </a:rPr>
              <a:t> 변경 사항은 </a:t>
            </a:r>
            <a:r>
              <a:rPr lang="en-US" altLang="ko-KR" sz="1800" b="1" dirty="0">
                <a:latin typeface="+mn-ea"/>
              </a:rPr>
              <a:t>‘develop‘ </a:t>
            </a:r>
            <a:r>
              <a:rPr lang="ko-KR" altLang="en-US" sz="1800" b="1" dirty="0" err="1">
                <a:latin typeface="+mn-ea"/>
              </a:rPr>
              <a:t>브랜치에도</a:t>
            </a:r>
            <a:r>
              <a:rPr lang="ko-KR" altLang="en-US" sz="1800" b="1" dirty="0">
                <a:latin typeface="+mn-ea"/>
              </a:rPr>
              <a:t> 병합하여 문제가 되는 부분을 처리해 줘야 한다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114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실습 사전준비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512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Tuto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폴더에 </a:t>
            </a:r>
            <a:r>
              <a:rPr lang="en-US" altLang="ko-KR" sz="1800" b="1" dirty="0">
                <a:latin typeface="+mn-ea"/>
              </a:rPr>
              <a:t>myfile.txt</a:t>
            </a:r>
            <a:r>
              <a:rPr lang="ko-KR" altLang="en-US" sz="1800" b="1" dirty="0">
                <a:latin typeface="+mn-ea"/>
              </a:rPr>
              <a:t>라는 이름으로 파일을 만든 후 커밋한다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쉽게 배우는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명령어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add myfile.txt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commit -m "first commit"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[master (root-commit) a73ae49] first commit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1 files changed, 1 insertions(+), 0 deletions(-)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create mode 100644 myfile.txt</a:t>
            </a:r>
          </a:p>
        </p:txBody>
      </p:sp>
      <p:pic>
        <p:nvPicPr>
          <p:cNvPr id="1027" name="Picture 3" descr="현재 시점의 이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869160"/>
            <a:ext cx="101917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01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만들기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3979" y="1014834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Issue1</a:t>
            </a:r>
            <a:r>
              <a:rPr lang="ko-KR" altLang="en-US" sz="1800" b="1" dirty="0">
                <a:latin typeface="+mn-ea"/>
              </a:rPr>
              <a:t>이라는 이름으로 새로운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만들어보자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 err="1">
                <a:latin typeface="+mn-ea"/>
              </a:rPr>
              <a:t>브랜치는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branch</a:t>
            </a:r>
            <a:r>
              <a:rPr lang="ko-KR" altLang="en-US" sz="1800" b="1" dirty="0">
                <a:latin typeface="+mn-ea"/>
              </a:rPr>
              <a:t>란 명령어로 만들 수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branch &lt;branch name&gt;</a:t>
            </a:r>
          </a:p>
          <a:p>
            <a:pPr>
              <a:buFontTx/>
              <a:buChar char="-"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branch issue1</a:t>
            </a: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옵션을 지정하지 않고 </a:t>
            </a:r>
            <a:r>
              <a:rPr lang="en-US" altLang="ko-KR" sz="1800" b="1" dirty="0">
                <a:latin typeface="+mn-ea"/>
              </a:rPr>
              <a:t>branch</a:t>
            </a:r>
            <a:r>
              <a:rPr lang="ko-KR" altLang="en-US" sz="1800" b="1" dirty="0">
                <a:latin typeface="+mn-ea"/>
              </a:rPr>
              <a:t> 명령어를 실행하면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목록 전체를 확인할 수 있다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앞 부분에 </a:t>
            </a:r>
            <a:r>
              <a:rPr lang="en-US" altLang="ko-KR" sz="1800" b="1" dirty="0">
                <a:latin typeface="+mn-ea"/>
              </a:rPr>
              <a:t>*</a:t>
            </a:r>
            <a:r>
              <a:rPr lang="ko-KR" altLang="en-US" sz="1800" b="1" dirty="0">
                <a:latin typeface="+mn-ea"/>
              </a:rPr>
              <a:t>이 붙어있는 것이 현재 선택된 </a:t>
            </a:r>
            <a:r>
              <a:rPr lang="ko-KR" altLang="en-US" sz="1800" b="1" dirty="0" err="1">
                <a:latin typeface="+mn-ea"/>
              </a:rPr>
              <a:t>브랜치다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branch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 issue1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* master</a:t>
            </a:r>
          </a:p>
        </p:txBody>
      </p:sp>
      <p:pic>
        <p:nvPicPr>
          <p:cNvPr id="2050" name="Picture 2" descr="현재 시점의 이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880" y="5157192"/>
            <a:ext cx="101917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7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전환하기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3979" y="1014834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앞에서 만든 </a:t>
            </a:r>
            <a:r>
              <a:rPr lang="en-US" altLang="ko-KR" sz="1800" b="1" dirty="0">
                <a:latin typeface="+mn-ea"/>
              </a:rPr>
              <a:t>Issue1</a:t>
            </a:r>
            <a:r>
              <a:rPr lang="ko-KR" altLang="en-US" sz="1800" b="1" dirty="0">
                <a:latin typeface="+mn-ea"/>
              </a:rPr>
              <a:t>이라는 이름의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사용하여 어떤 작업을 수행하려면 이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사용 하겠다고 명시적으로 지정해 주어야 한다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 때 사용하는 명령어가 </a:t>
            </a:r>
            <a:r>
              <a:rPr lang="en-US" altLang="ko-KR" sz="1800" b="1" dirty="0">
                <a:latin typeface="+mn-ea"/>
              </a:rPr>
              <a:t>checkout</a:t>
            </a:r>
            <a:r>
              <a:rPr lang="ko-KR" altLang="en-US" sz="1800" b="1" dirty="0">
                <a:latin typeface="+mn-ea"/>
              </a:rPr>
              <a:t>이다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체크아웃</a:t>
            </a:r>
            <a:r>
              <a:rPr lang="en-US" altLang="ko-KR" sz="1800" b="1" dirty="0">
                <a:latin typeface="+mn-ea"/>
              </a:rPr>
              <a:t>(checkout)</a:t>
            </a:r>
            <a:r>
              <a:rPr lang="ko-KR" altLang="en-US" sz="1800" b="1" dirty="0">
                <a:latin typeface="+mn-ea"/>
              </a:rPr>
              <a:t>이란 내가 사용할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지정하는 것을 의미한다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checkout &lt;branch&gt; </a:t>
            </a:r>
            <a:r>
              <a:rPr lang="en-US" altLang="ko-KR" sz="1800" b="1" dirty="0">
                <a:latin typeface="+mn-ea"/>
              </a:rPr>
              <a:t>checkout </a:t>
            </a:r>
            <a:r>
              <a:rPr lang="ko-KR" altLang="en-US" sz="1800" b="1" dirty="0">
                <a:latin typeface="+mn-ea"/>
              </a:rPr>
              <a:t>명령어 뒤에 사용할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이름을 입력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checkout issue1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en-US" altLang="ko-KR" sz="1800" b="1" dirty="0">
                <a:latin typeface="+mn-ea"/>
              </a:rPr>
              <a:t>Switched to branch 'issue1'</a:t>
            </a:r>
          </a:p>
        </p:txBody>
      </p:sp>
      <p:pic>
        <p:nvPicPr>
          <p:cNvPr id="3075" name="Picture 3" descr="현재 시점의 이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229200"/>
            <a:ext cx="10191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20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전환하기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3979" y="1014834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Checkout </a:t>
            </a:r>
            <a:r>
              <a:rPr lang="ko-KR" altLang="en-US" sz="1800" b="1" dirty="0">
                <a:latin typeface="+mn-ea"/>
              </a:rPr>
              <a:t>명령에 </a:t>
            </a:r>
            <a:r>
              <a:rPr lang="en-US" altLang="ko-KR" sz="1800" b="1" dirty="0">
                <a:latin typeface="+mn-ea"/>
              </a:rPr>
              <a:t>–b </a:t>
            </a:r>
            <a:r>
              <a:rPr lang="ko-KR" altLang="en-US" sz="1800" b="1" dirty="0">
                <a:latin typeface="+mn-ea"/>
              </a:rPr>
              <a:t>옵션을 넣으면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작성과 체크아웃을 한꺼번에 실행할 수 있다</a:t>
            </a:r>
            <a:r>
              <a:rPr lang="en-US" altLang="ko-KR" sz="1800" b="1" dirty="0">
                <a:latin typeface="+mn-ea"/>
              </a:rPr>
              <a:t>.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checkout –b &lt;branch&gt; 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issue1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체크아웃한 상태에서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수행하면 </a:t>
            </a:r>
            <a:r>
              <a:rPr lang="en-US" altLang="ko-KR" sz="1800" b="1" dirty="0">
                <a:latin typeface="+mn-ea"/>
              </a:rPr>
              <a:t>issue1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그 이력이 기록된다</a:t>
            </a:r>
            <a:r>
              <a:rPr lang="en-US" altLang="ko-KR" sz="1800" b="1" dirty="0">
                <a:latin typeface="+mn-ea"/>
              </a:rPr>
              <a:t>. Myfile.txt </a:t>
            </a:r>
            <a:r>
              <a:rPr lang="ko-KR" altLang="en-US" sz="1800" b="1" dirty="0">
                <a:latin typeface="+mn-ea"/>
              </a:rPr>
              <a:t>에 아래와 같은 문장을 추가한 후 커밋해보자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쉽게 배우는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명령어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add :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변경 사항을 만들어 인덱스 등록하기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add myfile.txt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commit -m "add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설명을 추가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"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[issue1 b2b23c4] add </a:t>
            </a:r>
            <a:r>
              <a:rPr lang="ko-KR" altLang="en-US" sz="1800" b="1" dirty="0">
                <a:latin typeface="+mn-ea"/>
              </a:rPr>
              <a:t>설명을 추가</a:t>
            </a:r>
          </a:p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      </a:t>
            </a:r>
            <a:r>
              <a:rPr lang="en-US" altLang="ko-KR" sz="1800" b="1" dirty="0">
                <a:latin typeface="+mn-ea"/>
              </a:rPr>
              <a:t>1 files changed, 1 insertions(+), 0 deletions(-)</a:t>
            </a: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098" name="Picture 2" descr="현재 시점의 이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013176"/>
            <a:ext cx="21431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60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병합하기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3979" y="1014834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이번에는 </a:t>
            </a:r>
            <a:r>
              <a:rPr lang="en-US" altLang="ko-KR" sz="1800" b="1" dirty="0">
                <a:latin typeface="+mn-ea"/>
              </a:rPr>
              <a:t>issue1</a:t>
            </a:r>
            <a:r>
              <a:rPr lang="ko-KR" altLang="en-US" sz="1800" b="1" dirty="0">
                <a:latin typeface="+mn-ea"/>
              </a:rPr>
              <a:t>의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변경사항을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병합해보자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병합은 </a:t>
            </a:r>
            <a:r>
              <a:rPr lang="en-US" altLang="ko-KR" sz="1800" b="1" dirty="0">
                <a:latin typeface="+mn-ea"/>
              </a:rPr>
              <a:t>merge </a:t>
            </a:r>
            <a:r>
              <a:rPr lang="ko-KR" altLang="en-US" sz="1800" b="1" dirty="0">
                <a:latin typeface="+mn-ea"/>
              </a:rPr>
              <a:t>명령어로 실행한다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이 명령어에 병합할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이름을 넣어 실행하면 지정한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내용이 </a:t>
            </a:r>
            <a:r>
              <a:rPr lang="en-US" altLang="ko-KR" sz="1800" b="1" dirty="0">
                <a:latin typeface="+mn-ea"/>
              </a:rPr>
              <a:t>‘HEAD’</a:t>
            </a:r>
            <a:r>
              <a:rPr lang="ko-KR" altLang="en-US" sz="1800" b="1" dirty="0">
                <a:latin typeface="+mn-ea"/>
              </a:rPr>
              <a:t>가 가리키고 있는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넣어진다</a:t>
            </a:r>
            <a:r>
              <a:rPr lang="en-US" altLang="ko-KR" sz="1800" b="1" dirty="0">
                <a:latin typeface="+mn-ea"/>
              </a:rPr>
              <a:t>. ‘HEAD’</a:t>
            </a:r>
            <a:r>
              <a:rPr lang="ko-KR" altLang="en-US" sz="1800" b="1" dirty="0">
                <a:latin typeface="+mn-ea"/>
              </a:rPr>
              <a:t>는 현재 사용중인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위치하게 된다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>
              <a:buFontTx/>
              <a:buChar char="-"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en-US" altLang="ko-KR" sz="1800" b="1" dirty="0">
                <a:latin typeface="+mn-ea"/>
              </a:rPr>
              <a:t>$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merge &lt;commit&gt;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Master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issue1</a:t>
            </a:r>
            <a:r>
              <a:rPr lang="ko-KR" altLang="en-US" sz="1800" b="1" dirty="0">
                <a:latin typeface="+mn-ea"/>
              </a:rPr>
              <a:t>을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넣기 위해서는 우선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‘HEAD’</a:t>
            </a:r>
            <a:r>
              <a:rPr lang="ko-KR" altLang="en-US" sz="1800" b="1" dirty="0">
                <a:latin typeface="+mn-ea"/>
              </a:rPr>
              <a:t>가 위치하게 만들어야 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이 때 </a:t>
            </a:r>
            <a:r>
              <a:rPr lang="en-US" altLang="ko-KR" sz="1800" b="1" dirty="0">
                <a:latin typeface="+mn-ea"/>
              </a:rPr>
              <a:t>checkout  </a:t>
            </a:r>
            <a:r>
              <a:rPr lang="ko-KR" altLang="en-US" sz="1800" b="1" dirty="0">
                <a:latin typeface="+mn-ea"/>
              </a:rPr>
              <a:t>명령어를 사용하여 현재 사용 중인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master</a:t>
            </a:r>
            <a:r>
              <a:rPr lang="ko-KR" altLang="en-US" sz="1800" b="1" dirty="0">
                <a:latin typeface="+mn-ea"/>
              </a:rPr>
              <a:t>로 전환한다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checkout master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 </a:t>
            </a:r>
            <a:r>
              <a:rPr lang="en-US" altLang="ko-KR" sz="1800" b="1" dirty="0">
                <a:latin typeface="+mn-ea"/>
              </a:rPr>
              <a:t>Switched to branch 'master‘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</a:t>
            </a:r>
            <a:r>
              <a:rPr lang="ko-KR" altLang="en-US" sz="1800" b="1" dirty="0">
                <a:latin typeface="+mn-ea"/>
              </a:rPr>
              <a:t>병합 전 </a:t>
            </a:r>
            <a:r>
              <a:rPr lang="en-US" altLang="ko-KR" sz="1800" b="1" dirty="0">
                <a:latin typeface="+mn-ea"/>
              </a:rPr>
              <a:t>myfile.txt </a:t>
            </a:r>
            <a:r>
              <a:rPr lang="ko-KR" altLang="en-US" sz="1800" b="1" dirty="0">
                <a:latin typeface="+mn-ea"/>
              </a:rPr>
              <a:t>파일을 열어 내용을 확인해보자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625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변경 기록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908720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각 </a:t>
            </a:r>
            <a:r>
              <a:rPr lang="ko-KR" altLang="en-US" sz="1800" b="1" dirty="0" err="1">
                <a:latin typeface="+mn-ea"/>
              </a:rPr>
              <a:t>커밋에는</a:t>
            </a:r>
            <a:r>
              <a:rPr lang="ko-KR" altLang="en-US" sz="1800" b="1" dirty="0">
                <a:latin typeface="+mn-ea"/>
              </a:rPr>
              <a:t> 영문</a:t>
            </a:r>
            <a:r>
              <a:rPr lang="en-US" altLang="ko-KR" sz="1800" b="1" dirty="0">
                <a:latin typeface="+mn-ea"/>
              </a:rPr>
              <a:t>/</a:t>
            </a:r>
            <a:r>
              <a:rPr lang="ko-KR" altLang="en-US" sz="1800" b="1" dirty="0">
                <a:latin typeface="+mn-ea"/>
              </a:rPr>
              <a:t>숫자로 이루어진 </a:t>
            </a:r>
            <a:r>
              <a:rPr lang="en-US" altLang="ko-KR" sz="1800" b="1" dirty="0">
                <a:latin typeface="+mn-ea"/>
              </a:rPr>
              <a:t>40</a:t>
            </a:r>
            <a:r>
              <a:rPr lang="ko-KR" altLang="en-US" sz="1800" b="1" dirty="0">
                <a:latin typeface="+mn-ea"/>
              </a:rPr>
              <a:t>자리 고유 이름이 할당되며 저장소는 이 </a:t>
            </a:r>
            <a:r>
              <a:rPr lang="en-US" altLang="ko-KR" sz="1800" b="1" dirty="0">
                <a:latin typeface="+mn-ea"/>
              </a:rPr>
              <a:t>40</a:t>
            </a:r>
            <a:r>
              <a:rPr lang="ko-KR" altLang="en-US" sz="1800" b="1" dirty="0">
                <a:latin typeface="+mn-ea"/>
              </a:rPr>
              <a:t>자리 이름을 보고 각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구분하고 선택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-&gt; </a:t>
            </a:r>
            <a:r>
              <a:rPr lang="ko-KR" altLang="en-US" sz="1800" b="1" dirty="0">
                <a:latin typeface="+mn-ea"/>
              </a:rPr>
              <a:t>결함 수정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기능 추가 등 특별한 의미가 있는 업데이트를 작업 별로 구분해서 각각 커밋하면 나중에 이력을 보고 특정 변경 내용을 찾기 쉬움</a:t>
            </a:r>
            <a:endParaRPr lang="en-US" altLang="ko-KR" sz="1800" b="1" dirty="0">
              <a:latin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23528" y="2996952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 err="1">
                <a:latin typeface="+mn-ea"/>
              </a:rPr>
              <a:t>커밋은</a:t>
            </a:r>
            <a:r>
              <a:rPr lang="ko-KR" altLang="en-US" sz="1800" b="1" dirty="0">
                <a:latin typeface="+mn-ea"/>
              </a:rPr>
              <a:t> 이력을 남기는 중요한 작업이므로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할 때는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메시지를 필수로 입력해야 함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메시지가 없으면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실행 불가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-&gt; </a:t>
            </a:r>
            <a:r>
              <a:rPr lang="ko-KR" altLang="en-US" sz="1800" b="1" dirty="0">
                <a:latin typeface="+mn-ea"/>
              </a:rPr>
              <a:t>메시지는 명료하고 이해하기 쉽게 남겨야 본인 뿐만 아니라 다른 사람이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이력을 확인하기 쉽다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에서 권장하는 메시지 형식을 따르는 것도 좋음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-&gt; 1</a:t>
            </a:r>
            <a:r>
              <a:rPr lang="ko-KR" altLang="en-US" sz="1800" b="1" dirty="0">
                <a:latin typeface="+mn-ea"/>
              </a:rPr>
              <a:t>번째 줄 </a:t>
            </a:r>
            <a:r>
              <a:rPr lang="en-US" altLang="ko-KR" sz="1800" b="1" dirty="0">
                <a:latin typeface="+mn-ea"/>
              </a:rPr>
              <a:t>: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내의 변경 내용 요약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-&gt; </a:t>
            </a:r>
            <a:r>
              <a:rPr lang="ko-KR" altLang="en-US" sz="1800" b="1" dirty="0" err="1">
                <a:latin typeface="+mn-ea"/>
              </a:rPr>
              <a:t>개행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-&gt; 3</a:t>
            </a:r>
            <a:r>
              <a:rPr lang="ko-KR" altLang="en-US" sz="1800" b="1" dirty="0">
                <a:latin typeface="+mn-ea"/>
              </a:rPr>
              <a:t>번째 줄 </a:t>
            </a:r>
            <a:r>
              <a:rPr lang="en-US" altLang="ko-KR" sz="1800" b="1" dirty="0">
                <a:latin typeface="+mn-ea"/>
              </a:rPr>
              <a:t>: </a:t>
            </a:r>
            <a:r>
              <a:rPr lang="ko-KR" altLang="en-US" sz="1800" b="1" dirty="0">
                <a:latin typeface="+mn-ea"/>
              </a:rPr>
              <a:t>변경 이유</a:t>
            </a: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72659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병합하기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03521" y="986457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이번 실습에서의 파일 편집은 </a:t>
            </a:r>
            <a:r>
              <a:rPr lang="en-US" altLang="ko-KR" sz="1800" b="1" dirty="0">
                <a:latin typeface="+mn-ea"/>
              </a:rPr>
              <a:t>issue1 </a:t>
            </a:r>
            <a:r>
              <a:rPr lang="ko-KR" altLang="en-US" sz="1800" b="1" dirty="0" err="1">
                <a:latin typeface="+mn-ea"/>
              </a:rPr>
              <a:t>브랜치에서</a:t>
            </a:r>
            <a:r>
              <a:rPr lang="ko-KR" altLang="en-US" sz="1800" b="1" dirty="0">
                <a:latin typeface="+mn-ea"/>
              </a:rPr>
              <a:t> 실행했기 때문에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전환한 지금 </a:t>
            </a:r>
            <a:r>
              <a:rPr lang="en-US" altLang="ko-KR" sz="1800" b="1" dirty="0">
                <a:latin typeface="+mn-ea"/>
              </a:rPr>
              <a:t>myfile.txt </a:t>
            </a:r>
            <a:r>
              <a:rPr lang="ko-KR" altLang="en-US" sz="1800" b="1" dirty="0">
                <a:latin typeface="+mn-ea"/>
              </a:rPr>
              <a:t>파일을 확인했을 때 그 내용이 변경되어 있지 않아야 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merge issue1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Updating 1257027..b2b23c4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Fast-forward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myfile.txt |    1 +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1 files changed, 1 insertions(+), 0 deletions(-)</a:t>
            </a: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이제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브랜치가</a:t>
            </a:r>
            <a:r>
              <a:rPr lang="ko-KR" altLang="en-US" sz="1800" b="1" dirty="0">
                <a:latin typeface="+mn-ea"/>
              </a:rPr>
              <a:t> 가리키는 </a:t>
            </a:r>
            <a:r>
              <a:rPr lang="ko-KR" altLang="en-US" sz="1800" b="1" dirty="0" err="1">
                <a:latin typeface="+mn-ea"/>
              </a:rPr>
              <a:t>커밋이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issue1</a:t>
            </a:r>
            <a:r>
              <a:rPr lang="ko-KR" altLang="en-US" sz="1800" b="1" dirty="0">
                <a:latin typeface="+mn-ea"/>
              </a:rPr>
              <a:t>과 같은 위치로 이동했다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이런 방식의 병합을 </a:t>
            </a:r>
            <a:r>
              <a:rPr lang="en-US" altLang="ko-KR" sz="1800" b="1" dirty="0">
                <a:latin typeface="+mn-ea"/>
              </a:rPr>
              <a:t>‘fast-forward </a:t>
            </a:r>
            <a:r>
              <a:rPr lang="ko-KR" altLang="en-US" sz="1800" b="1" dirty="0">
                <a:latin typeface="+mn-ea"/>
              </a:rPr>
              <a:t>병합</a:t>
            </a:r>
            <a:r>
              <a:rPr lang="en-US" altLang="ko-KR" sz="1800" b="1" dirty="0">
                <a:latin typeface="+mn-ea"/>
              </a:rPr>
              <a:t>’</a:t>
            </a:r>
            <a:r>
              <a:rPr lang="ko-KR" altLang="en-US" sz="1800" b="1" dirty="0">
                <a:latin typeface="+mn-ea"/>
              </a:rPr>
              <a:t>이라고 한다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6146" name="Picture 2" descr="현재 시점의 이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5373216"/>
            <a:ext cx="22193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34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병합하기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03521" y="986457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Myfile.txt </a:t>
            </a:r>
            <a:r>
              <a:rPr lang="ko-KR" altLang="en-US" sz="1800" b="1" dirty="0">
                <a:latin typeface="+mn-ea"/>
              </a:rPr>
              <a:t>파일을 열어 내용을 확인해보자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쉽게 배우는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명령어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add : </a:t>
            </a:r>
            <a:r>
              <a:rPr lang="ko-KR" altLang="en-US" sz="1800" b="1" dirty="0">
                <a:latin typeface="+mn-ea"/>
              </a:rPr>
              <a:t>변경 사항을 만들어 인덱스 등록하기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‘Add : </a:t>
            </a:r>
            <a:r>
              <a:rPr lang="ko-KR" altLang="en-US" sz="1800" b="1" dirty="0">
                <a:latin typeface="+mn-ea"/>
              </a:rPr>
              <a:t>변경 사항을 만들어 인덱스 등록하기</a:t>
            </a:r>
            <a:r>
              <a:rPr lang="en-US" altLang="ko-KR" sz="1800" b="1" dirty="0">
                <a:latin typeface="+mn-ea"/>
              </a:rPr>
              <a:t>’</a:t>
            </a:r>
            <a:r>
              <a:rPr lang="ko-KR" altLang="en-US" sz="1800" b="1" dirty="0">
                <a:latin typeface="+mn-ea"/>
              </a:rPr>
              <a:t> 내용이 추가되어 있는 것을 확인한다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697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삭제하기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03521" y="986457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Issue1 </a:t>
            </a:r>
            <a:r>
              <a:rPr lang="ko-KR" altLang="en-US" sz="1800" b="1" dirty="0" err="1">
                <a:latin typeface="+mn-ea"/>
              </a:rPr>
              <a:t>브랜치의</a:t>
            </a:r>
            <a:r>
              <a:rPr lang="ko-KR" altLang="en-US" sz="1800" b="1" dirty="0">
                <a:latin typeface="+mn-ea"/>
              </a:rPr>
              <a:t> 내용이 모두 </a:t>
            </a:r>
            <a:r>
              <a:rPr lang="en-US" altLang="ko-KR" sz="1800" b="1" dirty="0">
                <a:latin typeface="+mn-ea"/>
              </a:rPr>
              <a:t>master</a:t>
            </a:r>
            <a:r>
              <a:rPr lang="ko-KR" altLang="en-US" sz="1800" b="1" dirty="0">
                <a:latin typeface="+mn-ea"/>
              </a:rPr>
              <a:t>에 통합되었기 때문에 더 이상 </a:t>
            </a:r>
            <a:r>
              <a:rPr lang="en-US" altLang="ko-KR" sz="1800" b="1" dirty="0">
                <a:latin typeface="+mn-ea"/>
              </a:rPr>
              <a:t>issue1 </a:t>
            </a:r>
            <a:r>
              <a:rPr lang="ko-KR" altLang="en-US" sz="1800" b="1" dirty="0" err="1">
                <a:latin typeface="+mn-ea"/>
              </a:rPr>
              <a:t>브랜치가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ko-KR" altLang="en-US" sz="1800" b="1" dirty="0" err="1">
                <a:latin typeface="+mn-ea"/>
              </a:rPr>
              <a:t>필요없게</a:t>
            </a:r>
            <a:r>
              <a:rPr lang="ko-KR" altLang="en-US" sz="1800" b="1" dirty="0">
                <a:latin typeface="+mn-ea"/>
              </a:rPr>
              <a:t> 되었다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삭제하려면 </a:t>
            </a:r>
            <a:r>
              <a:rPr lang="en-US" altLang="ko-KR" sz="1800" b="1" dirty="0">
                <a:latin typeface="+mn-ea"/>
              </a:rPr>
              <a:t>branch </a:t>
            </a:r>
            <a:r>
              <a:rPr lang="ko-KR" altLang="en-US" sz="1800" b="1" dirty="0">
                <a:latin typeface="+mn-ea"/>
              </a:rPr>
              <a:t>명령에 </a:t>
            </a:r>
            <a:r>
              <a:rPr lang="en-US" altLang="ko-KR" sz="1800" b="1" dirty="0">
                <a:latin typeface="+mn-ea"/>
              </a:rPr>
              <a:t>–d </a:t>
            </a:r>
            <a:r>
              <a:rPr lang="ko-KR" altLang="en-US" sz="1800" b="1" dirty="0">
                <a:latin typeface="+mn-ea"/>
              </a:rPr>
              <a:t>옵션을 지정하여 실행하면 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$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branch -d &lt;</a:t>
            </a:r>
            <a:r>
              <a:rPr lang="en-US" altLang="ko-KR" sz="1800" b="1" dirty="0" err="1">
                <a:latin typeface="+mn-ea"/>
              </a:rPr>
              <a:t>branchname</a:t>
            </a:r>
            <a:r>
              <a:rPr lang="en-US" altLang="ko-KR" sz="1800" b="1" dirty="0">
                <a:latin typeface="+mn-ea"/>
              </a:rPr>
              <a:t>&gt;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issue1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삭제하려면 다음 명령어를 실행한다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branch -d issue1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Deleted branch issue1 (was b2b23c4)</a:t>
            </a: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이제 </a:t>
            </a:r>
            <a:r>
              <a:rPr lang="en-US" altLang="ko-KR" sz="1800" b="1" dirty="0">
                <a:latin typeface="+mn-ea"/>
              </a:rPr>
              <a:t>issue1 </a:t>
            </a:r>
            <a:r>
              <a:rPr lang="ko-KR" altLang="en-US" sz="1800" b="1" dirty="0" err="1">
                <a:latin typeface="+mn-ea"/>
              </a:rPr>
              <a:t>브랜치는</a:t>
            </a:r>
            <a:r>
              <a:rPr lang="ko-KR" altLang="en-US" sz="1800" b="1" dirty="0">
                <a:latin typeface="+mn-ea"/>
              </a:rPr>
              <a:t> 삭제되었다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정말로 </a:t>
            </a:r>
            <a:r>
              <a:rPr lang="ko-KR" altLang="en-US" sz="1800" b="1" dirty="0" err="1">
                <a:latin typeface="+mn-ea"/>
              </a:rPr>
              <a:t>브랜치가</a:t>
            </a:r>
            <a:r>
              <a:rPr lang="ko-KR" altLang="en-US" sz="1800" b="1" dirty="0">
                <a:latin typeface="+mn-ea"/>
              </a:rPr>
              <a:t> 잘 삭제되었는지 확인해보자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branch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* master</a:t>
            </a:r>
          </a:p>
        </p:txBody>
      </p:sp>
      <p:pic>
        <p:nvPicPr>
          <p:cNvPr id="7171" name="Picture 3" descr="현재 시점의 이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5589240"/>
            <a:ext cx="215265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7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동시에 여러 작업하기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03521" y="986457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이번에는 두 개의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생성하여 동시에 여러 작업을 처리하는 상황을 만들어보자</a:t>
            </a:r>
            <a:r>
              <a:rPr lang="en-US" altLang="ko-KR" sz="1800" b="1" dirty="0">
                <a:latin typeface="+mn-ea"/>
              </a:rPr>
              <a:t>. Issue2</a:t>
            </a:r>
            <a:r>
              <a:rPr lang="ko-KR" altLang="en-US" sz="1800" b="1" dirty="0">
                <a:latin typeface="+mn-ea"/>
              </a:rPr>
              <a:t>와 </a:t>
            </a:r>
            <a:r>
              <a:rPr lang="en-US" altLang="ko-KR" sz="1800" b="1" dirty="0">
                <a:latin typeface="+mn-ea"/>
              </a:rPr>
              <a:t>issue3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만든 후 </a:t>
            </a:r>
            <a:r>
              <a:rPr lang="en-US" altLang="ko-KR" sz="1800" b="1" dirty="0">
                <a:latin typeface="+mn-ea"/>
              </a:rPr>
              <a:t>issue2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전환해보자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branch issue2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branch issue3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checkout issue2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Switched to branch 'issue2'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branch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* issue2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issue3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master</a:t>
            </a:r>
          </a:p>
        </p:txBody>
      </p:sp>
      <p:pic>
        <p:nvPicPr>
          <p:cNvPr id="9218" name="Picture 2" descr="현재 시점의 이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869160"/>
            <a:ext cx="220980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50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동시에 여러 작업하기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18974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Issue2 </a:t>
            </a:r>
            <a:r>
              <a:rPr lang="ko-KR" altLang="en-US" sz="1800" b="1" dirty="0" err="1">
                <a:latin typeface="+mn-ea"/>
              </a:rPr>
              <a:t>브랜치의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myfile.txt </a:t>
            </a:r>
            <a:r>
              <a:rPr lang="ko-KR" altLang="en-US" sz="1800" b="1" dirty="0">
                <a:latin typeface="+mn-ea"/>
              </a:rPr>
              <a:t>에 아래와 같이 </a:t>
            </a:r>
            <a:r>
              <a:rPr lang="en-US" altLang="ko-KR" sz="1800" b="1" dirty="0">
                <a:latin typeface="+mn-ea"/>
              </a:rPr>
              <a:t>commit</a:t>
            </a:r>
            <a:r>
              <a:rPr lang="ko-KR" altLang="en-US" sz="1800" b="1" dirty="0">
                <a:latin typeface="+mn-ea"/>
              </a:rPr>
              <a:t>에 대한 설명을 추가하여 커밋해보자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   쉽게 배우는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명령어</a:t>
            </a: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add :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변경 사항을 만들어 인덱스 등록하기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commit :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인덱스 상태를 기록하기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add myfile.txt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commit -m "commit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의 설명 추가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"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[issue2 8f7aa27] commit</a:t>
            </a:r>
            <a:r>
              <a:rPr lang="ko-KR" altLang="en-US" sz="1800" b="1" dirty="0">
                <a:latin typeface="+mn-ea"/>
              </a:rPr>
              <a:t>의 설명 추가</a:t>
            </a:r>
          </a:p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     </a:t>
            </a:r>
            <a:r>
              <a:rPr lang="en-US" altLang="ko-KR" sz="1800" b="1" dirty="0">
                <a:latin typeface="+mn-ea"/>
              </a:rPr>
              <a:t>1 files changed, 2 insertions(+), 0 deletions(-)</a:t>
            </a:r>
            <a:endParaRPr lang="ko-KR" altLang="en-US" sz="1800" b="1" dirty="0">
              <a:latin typeface="+mn-ea"/>
            </a:endParaRPr>
          </a:p>
        </p:txBody>
      </p:sp>
      <p:pic>
        <p:nvPicPr>
          <p:cNvPr id="10243" name="Picture 3" descr="현재 시점의 이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301208"/>
            <a:ext cx="33432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59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동시에 여러 작업하기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18974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이번에는 </a:t>
            </a:r>
            <a:r>
              <a:rPr lang="en-US" altLang="ko-KR" sz="1800" b="1" dirty="0">
                <a:latin typeface="+mn-ea"/>
              </a:rPr>
              <a:t>issue3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전환한다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checkout issue3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en-US" altLang="ko-KR" sz="1800" b="1" dirty="0">
                <a:latin typeface="+mn-ea"/>
              </a:rPr>
              <a:t>Switched to branch 'issue3'</a:t>
            </a: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myfile.txt </a:t>
            </a:r>
            <a:r>
              <a:rPr lang="ko-KR" altLang="en-US" sz="1800" b="1" dirty="0">
                <a:latin typeface="+mn-ea"/>
              </a:rPr>
              <a:t>파일을 열어 내용을 확인해보자</a:t>
            </a:r>
            <a:r>
              <a:rPr lang="en-US" altLang="ko-KR" sz="1800" b="1" dirty="0">
                <a:latin typeface="+mn-ea"/>
              </a:rPr>
              <a:t>. Commit </a:t>
            </a:r>
            <a:r>
              <a:rPr lang="ko-KR" altLang="en-US" sz="1800" b="1" dirty="0">
                <a:latin typeface="+mn-ea"/>
              </a:rPr>
              <a:t>명령의 설명은 </a:t>
            </a:r>
            <a:r>
              <a:rPr lang="en-US" altLang="ko-KR" sz="1800" b="1" dirty="0">
                <a:latin typeface="+mn-ea"/>
              </a:rPr>
              <a:t>issue2 </a:t>
            </a:r>
            <a:r>
              <a:rPr lang="ko-KR" altLang="en-US" sz="1800" b="1" dirty="0" err="1">
                <a:latin typeface="+mn-ea"/>
              </a:rPr>
              <a:t>브랜치에서</a:t>
            </a:r>
            <a:r>
              <a:rPr lang="ko-KR" altLang="en-US" sz="1800" b="1" dirty="0">
                <a:latin typeface="+mn-ea"/>
              </a:rPr>
              <a:t> 추가했기 때문에 </a:t>
            </a:r>
            <a:r>
              <a:rPr lang="en-US" altLang="ko-KR" sz="1800" b="1" dirty="0">
                <a:latin typeface="+mn-ea"/>
              </a:rPr>
              <a:t>issue3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전환한 후의 </a:t>
            </a:r>
            <a:r>
              <a:rPr lang="en-US" altLang="ko-KR" sz="1800" b="1" dirty="0">
                <a:latin typeface="+mn-ea"/>
              </a:rPr>
              <a:t>myfile.txt </a:t>
            </a:r>
            <a:r>
              <a:rPr lang="ko-KR" altLang="en-US" sz="1800" b="1" dirty="0">
                <a:latin typeface="+mn-ea"/>
              </a:rPr>
              <a:t>파일에는 </a:t>
            </a:r>
            <a:r>
              <a:rPr lang="en-US" altLang="ko-KR" sz="1800" b="1" dirty="0">
                <a:latin typeface="+mn-ea"/>
              </a:rPr>
              <a:t>add </a:t>
            </a:r>
            <a:r>
              <a:rPr lang="ko-KR" altLang="en-US" sz="1800" b="1" dirty="0">
                <a:latin typeface="+mn-ea"/>
              </a:rPr>
              <a:t>명령의 설명밖에 없다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이번에는 </a:t>
            </a:r>
            <a:r>
              <a:rPr lang="en-US" altLang="ko-KR" sz="1800" b="1" dirty="0">
                <a:latin typeface="+mn-ea"/>
              </a:rPr>
              <a:t>pull </a:t>
            </a:r>
            <a:r>
              <a:rPr lang="ko-KR" altLang="en-US" sz="1800" b="1" dirty="0">
                <a:latin typeface="+mn-ea"/>
              </a:rPr>
              <a:t>명령어의 설명을 추가하여 변경 사항을 커밋해 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    쉽게 배우는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명령어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add: </a:t>
            </a:r>
            <a:r>
              <a:rPr lang="ko-KR" altLang="en-US" sz="1800" b="1" dirty="0">
                <a:latin typeface="+mn-ea"/>
              </a:rPr>
              <a:t>변경 사항을 만들어서 인덱스에 등록해보기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pull: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원격 저장소의 내용을 가져오기 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488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동시에 여러 작업하기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18974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add myfile.txt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commit -m "pull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설명을 추가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"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[issue3 e5f91ac] pull </a:t>
            </a:r>
            <a:r>
              <a:rPr lang="ko-KR" altLang="en-US" sz="1800" b="1" dirty="0">
                <a:latin typeface="+mn-ea"/>
              </a:rPr>
              <a:t>설명을 추가</a:t>
            </a:r>
          </a:p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       </a:t>
            </a:r>
            <a:r>
              <a:rPr lang="en-US" altLang="ko-KR" sz="1800" b="1" dirty="0">
                <a:latin typeface="+mn-ea"/>
              </a:rPr>
              <a:t>1 files changed, 2 insertions(+), 0 deletions(-) 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</p:txBody>
      </p:sp>
      <p:pic>
        <p:nvPicPr>
          <p:cNvPr id="12290" name="Picture 2" descr="현재 시점의 이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852936"/>
            <a:ext cx="33432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179512" y="4869160"/>
            <a:ext cx="7724495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지금까지 </a:t>
            </a:r>
            <a:r>
              <a:rPr lang="en-US" altLang="ko-KR" sz="1800" b="1" dirty="0">
                <a:latin typeface="+mn-ea"/>
              </a:rPr>
              <a:t>issue2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commit</a:t>
            </a:r>
            <a:r>
              <a:rPr lang="ko-KR" altLang="en-US" sz="1800" b="1" dirty="0">
                <a:latin typeface="+mn-ea"/>
              </a:rPr>
              <a:t>에 대한 설명을 </a:t>
            </a:r>
            <a:r>
              <a:rPr lang="en-US" altLang="ko-KR" sz="1800" b="1" dirty="0">
                <a:latin typeface="+mn-ea"/>
              </a:rPr>
              <a:t>issue3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pull</a:t>
            </a:r>
            <a:r>
              <a:rPr lang="ko-KR" altLang="en-US" sz="1800" b="1" dirty="0">
                <a:latin typeface="+mn-ea"/>
              </a:rPr>
              <a:t>에 대한 설명을 포함하여 커밋해 보았다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이처럼 각각의 </a:t>
            </a:r>
            <a:r>
              <a:rPr lang="ko-KR" altLang="en-US" sz="1800" b="1" dirty="0" err="1">
                <a:latin typeface="+mn-ea"/>
              </a:rPr>
              <a:t>브랜치에서는</a:t>
            </a:r>
            <a:r>
              <a:rPr lang="ko-KR" altLang="en-US" sz="1800" b="1" dirty="0">
                <a:latin typeface="+mn-ea"/>
              </a:rPr>
              <a:t> 독립적으로 서로 다른 작업을 처리할 수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510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충돌 해결하기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18974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issue2 </a:t>
            </a:r>
            <a:r>
              <a:rPr lang="ko-KR" altLang="en-US" sz="1800" b="1" dirty="0" err="1">
                <a:latin typeface="+mn-ea"/>
              </a:rPr>
              <a:t>브랜치에서</a:t>
            </a:r>
            <a:r>
              <a:rPr lang="ko-KR" altLang="en-US" sz="1800" b="1" dirty="0">
                <a:latin typeface="+mn-ea"/>
              </a:rPr>
              <a:t> 변경한 부분과 </a:t>
            </a:r>
            <a:r>
              <a:rPr lang="en-US" altLang="ko-KR" sz="1800" b="1" dirty="0">
                <a:latin typeface="+mn-ea"/>
              </a:rPr>
              <a:t>issue3 </a:t>
            </a:r>
            <a:r>
              <a:rPr lang="ko-KR" altLang="en-US" sz="1800" b="1" dirty="0" err="1">
                <a:latin typeface="+mn-ea"/>
              </a:rPr>
              <a:t>브랜치에서</a:t>
            </a:r>
            <a:r>
              <a:rPr lang="ko-KR" altLang="en-US" sz="1800" b="1" dirty="0">
                <a:latin typeface="+mn-ea"/>
              </a:rPr>
              <a:t> 변경한 부분을 모두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통합해보자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먼저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체크아웃한 다음 </a:t>
            </a:r>
            <a:r>
              <a:rPr lang="en-US" altLang="ko-KR" sz="1800" b="1" dirty="0">
                <a:latin typeface="+mn-ea"/>
              </a:rPr>
              <a:t>issue2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병합한다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checkout master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Switched to branch 'master'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merge issue2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Updating b2b23c4..8f7aa27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Fast-forward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 myfile.txt |    2 ++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 1 files changed, 2 insertions(+), 0 deletions(-)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5373216"/>
            <a:ext cx="8424936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위와 같이 하면 앞서 설명되었던 </a:t>
            </a:r>
            <a:r>
              <a:rPr lang="en-US" altLang="ko-KR" sz="1800" b="1" dirty="0">
                <a:latin typeface="+mn-ea"/>
              </a:rPr>
              <a:t>‘fast-forward </a:t>
            </a:r>
            <a:r>
              <a:rPr lang="ko-KR" altLang="en-US" sz="1800" b="1" dirty="0">
                <a:latin typeface="+mn-ea"/>
              </a:rPr>
              <a:t>병합</a:t>
            </a:r>
            <a:r>
              <a:rPr lang="en-US" altLang="ko-KR" sz="1800" b="1" dirty="0">
                <a:latin typeface="+mn-ea"/>
              </a:rPr>
              <a:t>’</a:t>
            </a:r>
            <a:r>
              <a:rPr lang="ko-KR" altLang="en-US" sz="1800" b="1" dirty="0">
                <a:latin typeface="+mn-ea"/>
              </a:rPr>
              <a:t>이 실행된다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34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충돌 해결하기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18974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아래 그림을 보면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issue2 </a:t>
            </a:r>
            <a:r>
              <a:rPr lang="ko-KR" altLang="en-US" sz="1800" b="1" dirty="0" err="1">
                <a:latin typeface="+mn-ea"/>
              </a:rPr>
              <a:t>브랜치가</a:t>
            </a:r>
            <a:r>
              <a:rPr lang="ko-KR" altLang="en-US" sz="1800" b="1" dirty="0">
                <a:latin typeface="+mn-ea"/>
              </a:rPr>
              <a:t> 병합된 것을 확인할 수 있다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4005064"/>
            <a:ext cx="8424936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이번에는 </a:t>
            </a:r>
            <a:r>
              <a:rPr lang="en-US" altLang="ko-KR" sz="1800" b="1" dirty="0">
                <a:latin typeface="+mn-ea"/>
              </a:rPr>
              <a:t>issue3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병합한다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merge issue3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Auto-merging myfile.txt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CONFLICT (content): Merge conflict in myfile.txt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Automatic merge failed; fix conflicts and then commit the result.</a:t>
            </a:r>
          </a:p>
        </p:txBody>
      </p:sp>
      <p:pic>
        <p:nvPicPr>
          <p:cNvPr id="13314" name="Picture 2" descr="현재 시점의 이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916832"/>
            <a:ext cx="32575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72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충돌 해결하기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18974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Conflict</a:t>
            </a:r>
            <a:r>
              <a:rPr lang="ko-KR" altLang="en-US" sz="1800" b="1" dirty="0">
                <a:latin typeface="+mn-ea"/>
              </a:rPr>
              <a:t> 발생에서 알 수 있듯이 자동 병합에 실패했다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앞서 각각의 </a:t>
            </a:r>
            <a:r>
              <a:rPr lang="ko-KR" altLang="en-US" sz="1800" b="1" dirty="0" err="1">
                <a:latin typeface="+mn-ea"/>
              </a:rPr>
              <a:t>브랜치에서</a:t>
            </a:r>
            <a:r>
              <a:rPr lang="ko-KR" altLang="en-US" sz="1800" b="1" dirty="0">
                <a:latin typeface="+mn-ea"/>
              </a:rPr>
              <a:t> 변경한 내용이 </a:t>
            </a:r>
            <a:r>
              <a:rPr lang="en-US" altLang="ko-KR" sz="1800" b="1" dirty="0">
                <a:latin typeface="+mn-ea"/>
              </a:rPr>
              <a:t>myfile.txt</a:t>
            </a:r>
            <a:r>
              <a:rPr lang="ko-KR" altLang="en-US" sz="1800" b="1" dirty="0">
                <a:latin typeface="+mn-ea"/>
              </a:rPr>
              <a:t>의 같은 행에 포함되어 있기 때문이다</a:t>
            </a:r>
            <a:r>
              <a:rPr lang="en-US" altLang="ko-KR" sz="1800" b="1" dirty="0">
                <a:latin typeface="+mn-ea"/>
              </a:rPr>
              <a:t>.</a:t>
            </a:r>
            <a:r>
              <a:rPr lang="ko-KR" altLang="en-US" sz="1800" b="1" dirty="0">
                <a:latin typeface="+mn-ea"/>
              </a:rPr>
              <a:t> 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실제로 </a:t>
            </a:r>
            <a:r>
              <a:rPr lang="en-US" altLang="ko-KR" sz="1800" b="1" dirty="0">
                <a:latin typeface="+mn-ea"/>
              </a:rPr>
              <a:t>myfile.txt</a:t>
            </a:r>
            <a:r>
              <a:rPr lang="ko-KR" altLang="en-US" sz="1800" b="1" dirty="0">
                <a:latin typeface="+mn-ea"/>
              </a:rPr>
              <a:t>의 내용을 확인해 보면 다음과 같이 변경되어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     쉽게 배우는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명령어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add: </a:t>
            </a:r>
            <a:r>
              <a:rPr lang="ko-KR" altLang="en-US" sz="1800" b="1" dirty="0">
                <a:latin typeface="+mn-ea"/>
              </a:rPr>
              <a:t>변경 사항을 만들어서 인덱스에 등록해보기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&lt;&lt;&lt;&lt;&lt;&lt;&lt; HEAD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commit: </a:t>
            </a:r>
            <a:r>
              <a:rPr lang="ko-KR" altLang="en-US" sz="1800" b="1" dirty="0">
                <a:latin typeface="+mn-ea"/>
              </a:rPr>
              <a:t>인덱스 상태를 기록하기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=======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pull: </a:t>
            </a:r>
            <a:r>
              <a:rPr lang="ko-KR" altLang="en-US" sz="1800" b="1" dirty="0">
                <a:latin typeface="+mn-ea"/>
              </a:rPr>
              <a:t>원격 저장소의 내용을 가져오기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&gt;&gt;&gt;&gt;&gt;&gt;&gt; issue3</a:t>
            </a:r>
          </a:p>
        </p:txBody>
      </p:sp>
    </p:spTree>
    <p:extLst>
      <p:ext uri="{BB962C8B-B14F-4D97-AF65-F5344CB8AC3E}">
        <p14:creationId xmlns:p14="http://schemas.microsoft.com/office/powerpoint/2010/main" val="5495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변경 기록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908720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에서는 데이터베이스 내에 객체들을 지정하고 구별하기 위해 </a:t>
            </a:r>
            <a:r>
              <a:rPr lang="en-US" altLang="ko-KR" sz="1800" b="1" dirty="0">
                <a:latin typeface="+mn-ea"/>
              </a:rPr>
              <a:t>Secure Hash Algorithm (SHA1)</a:t>
            </a:r>
            <a:r>
              <a:rPr lang="ko-KR" altLang="en-US" sz="1800" b="1" dirty="0">
                <a:latin typeface="+mn-ea"/>
              </a:rPr>
              <a:t>이라는 암호화 해시 함수를 사용한다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객체 저장소는 컨텐츠 주소화 스토리지 시스템으로 구성되고 구현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SHA1 </a:t>
            </a:r>
            <a:r>
              <a:rPr lang="ko-KR" altLang="en-US" sz="1800" b="1" dirty="0">
                <a:latin typeface="+mn-ea"/>
              </a:rPr>
              <a:t>값은 일반적으로 </a:t>
            </a:r>
            <a:r>
              <a:rPr lang="en-US" altLang="ko-KR" sz="1800" b="1" dirty="0">
                <a:latin typeface="+mn-ea"/>
              </a:rPr>
              <a:t>9da581d910c9c4ac93557e767f5caf5169</a:t>
            </a:r>
            <a:r>
              <a:rPr lang="ko-KR" altLang="en-US" sz="1800" b="1" dirty="0">
                <a:latin typeface="+mn-ea"/>
              </a:rPr>
              <a:t>와 같은 </a:t>
            </a:r>
            <a:r>
              <a:rPr lang="en-US" altLang="ko-KR" sz="1800" b="1" dirty="0">
                <a:latin typeface="+mn-ea"/>
              </a:rPr>
              <a:t>40</a:t>
            </a:r>
            <a:r>
              <a:rPr lang="ko-KR" altLang="en-US" sz="1800" b="1" dirty="0">
                <a:latin typeface="+mn-ea"/>
              </a:rPr>
              <a:t>자리 </a:t>
            </a:r>
            <a:r>
              <a:rPr lang="en-US" altLang="ko-KR" sz="1800" b="1" dirty="0">
                <a:latin typeface="+mn-ea"/>
              </a:rPr>
              <a:t>16</a:t>
            </a:r>
            <a:r>
              <a:rPr lang="ko-KR" altLang="en-US" sz="1800" b="1" dirty="0">
                <a:latin typeface="+mn-ea"/>
              </a:rPr>
              <a:t>진수로 표현되는 </a:t>
            </a:r>
            <a:r>
              <a:rPr lang="en-US" altLang="ko-KR" sz="1800" b="1" dirty="0">
                <a:latin typeface="+mn-ea"/>
              </a:rPr>
              <a:t>160</a:t>
            </a:r>
            <a:r>
              <a:rPr lang="ko-KR" altLang="en-US" sz="1800" b="1" dirty="0">
                <a:latin typeface="+mn-ea"/>
              </a:rPr>
              <a:t>비트 값이다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96383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충돌 해결하기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18974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충돌이 있는 부분에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이 자동으로 이전 페이지와 같이 충돌 정보를 포함하여 파일 내용을 변경한다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이 내용을 통해 어떤 </a:t>
            </a:r>
            <a:r>
              <a:rPr lang="ko-KR" altLang="en-US" sz="1800" b="1" dirty="0" err="1">
                <a:latin typeface="+mn-ea"/>
              </a:rPr>
              <a:t>브랜치에서</a:t>
            </a:r>
            <a:r>
              <a:rPr lang="ko-KR" altLang="en-US" sz="1800" b="1" dirty="0">
                <a:latin typeface="+mn-ea"/>
              </a:rPr>
              <a:t> 어떤 부분이 충돌되었는지 확인할 수 있다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충돌이 일어난 부분은 이렇게 일일이 확인해서 수정해 줘야 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   쉽게 배우는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명령어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add: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변경 사항을 만들어서 인덱스에 등록해보기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commit: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인덱스 상태를 기록하기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pull: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원격 저장소의 내용을 가져오기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697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충돌 해결하기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18974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충돌 부분을 모두 수정했으므로 다시 커밋한다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add myfile.txt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commit -m "issue3 </a:t>
            </a:r>
            <a:r>
              <a:rPr lang="ko-KR" altLang="en-US" sz="1800" b="1" dirty="0" err="1">
                <a:solidFill>
                  <a:srgbClr val="FF0000"/>
                </a:solidFill>
                <a:latin typeface="+mn-ea"/>
              </a:rPr>
              <a:t>브랜치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병합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"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# On branch master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nothing to commit (working directory clean)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25692" y="3429000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 시점까지의 이력을 보면 아래와 같다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이번 병합은 충돌 부분을 수정했기 때문에 그 변화를 기록하는 병합 </a:t>
            </a:r>
            <a:r>
              <a:rPr lang="ko-KR" altLang="en-US" sz="1800" b="1" dirty="0" err="1">
                <a:latin typeface="+mn-ea"/>
              </a:rPr>
              <a:t>커밋이</a:t>
            </a:r>
            <a:r>
              <a:rPr lang="ko-KR" altLang="en-US" sz="1800" b="1" dirty="0">
                <a:latin typeface="+mn-ea"/>
              </a:rPr>
              <a:t> 새로 생성되었다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그리고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브랜치의</a:t>
            </a:r>
            <a:r>
              <a:rPr lang="ko-KR" altLang="en-US" sz="1800" b="1" dirty="0">
                <a:latin typeface="+mn-ea"/>
              </a:rPr>
              <a:t> 시작</a:t>
            </a:r>
            <a:r>
              <a:rPr lang="en-US" altLang="ko-KR" sz="1800" b="1" dirty="0">
                <a:latin typeface="+mn-ea"/>
              </a:rPr>
              <a:t>(‘HEAD’)</a:t>
            </a:r>
            <a:r>
              <a:rPr lang="ko-KR" altLang="en-US" sz="1800" b="1" dirty="0">
                <a:latin typeface="+mn-ea"/>
              </a:rPr>
              <a:t>이 그 위치로 이동해 있는 것을 확인할 수 있다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이와 같은 방식을 </a:t>
            </a:r>
            <a:r>
              <a:rPr lang="en-US" altLang="ko-KR" sz="1800" b="1" dirty="0">
                <a:latin typeface="+mn-ea"/>
              </a:rPr>
              <a:t>‘non fast-forward </a:t>
            </a:r>
            <a:r>
              <a:rPr lang="ko-KR" altLang="en-US" sz="1800" b="1" dirty="0" err="1">
                <a:latin typeface="+mn-ea"/>
              </a:rPr>
              <a:t>병합＇이라고</a:t>
            </a:r>
            <a:r>
              <a:rPr lang="ko-KR" altLang="en-US" sz="1800" b="1" dirty="0">
                <a:latin typeface="+mn-ea"/>
              </a:rPr>
              <a:t> 한다</a:t>
            </a:r>
            <a:r>
              <a:rPr lang="en-US" altLang="ko-KR" sz="1800" b="1" dirty="0">
                <a:latin typeface="+mn-ea"/>
              </a:rPr>
              <a:t>. </a:t>
            </a:r>
          </a:p>
        </p:txBody>
      </p:sp>
      <p:pic>
        <p:nvPicPr>
          <p:cNvPr id="15362" name="Picture 2" descr="현재 시점의 이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066712"/>
            <a:ext cx="41910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03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rebase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 병합하기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18974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앞서 두 개의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모두 병합시켰다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그로 인해 두 개의 줄기로 </a:t>
            </a:r>
            <a:r>
              <a:rPr lang="ko-KR" altLang="en-US" sz="1800" b="1" dirty="0" err="1">
                <a:latin typeface="+mn-ea"/>
              </a:rPr>
              <a:t>브랜치가</a:t>
            </a:r>
            <a:r>
              <a:rPr lang="ko-KR" altLang="en-US" sz="1800" b="1" dirty="0">
                <a:latin typeface="+mn-ea"/>
              </a:rPr>
              <a:t> 분기 되었다가 다시 하나로 합쳐지는 것을 확인했다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Issue3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병합할 때 </a:t>
            </a:r>
            <a:r>
              <a:rPr lang="en-US" altLang="ko-KR" sz="1800" b="1" dirty="0">
                <a:latin typeface="+mn-ea"/>
              </a:rPr>
              <a:t>rebase</a:t>
            </a:r>
            <a:r>
              <a:rPr lang="ko-KR" altLang="en-US" sz="1800" b="1" dirty="0">
                <a:latin typeface="+mn-ea"/>
              </a:rPr>
              <a:t>를 먼저 실행한 후 병합을 시도한다면 그 이력을 하나의 줄기로 만들 수도 있다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이번에는 이와 같은 경우를 만들어보자</a:t>
            </a:r>
            <a:r>
              <a:rPr lang="en-US" altLang="ko-KR" sz="1800" b="1" dirty="0">
                <a:latin typeface="+mn-ea"/>
              </a:rPr>
              <a:t>.</a:t>
            </a:r>
            <a:r>
              <a:rPr lang="ko-KR" altLang="en-US" sz="1800" b="1" dirty="0">
                <a:latin typeface="+mn-ea"/>
              </a:rPr>
              <a:t>앞의 실습에서 마지막으로 진행했던 병합 명령을 취소하자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reset --hard HEAD~</a:t>
            </a:r>
            <a:endParaRPr lang="en-US" altLang="ko-KR" sz="1800" b="1" dirty="0">
              <a:latin typeface="+mn-ea"/>
            </a:endParaRPr>
          </a:p>
        </p:txBody>
      </p:sp>
      <p:pic>
        <p:nvPicPr>
          <p:cNvPr id="18435" name="Picture 3" descr="rebase전의 기록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077072"/>
            <a:ext cx="29622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59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rebase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 병합하기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18974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이제 </a:t>
            </a:r>
            <a:r>
              <a:rPr lang="en-US" altLang="ko-KR" sz="1800" b="1" dirty="0">
                <a:latin typeface="+mn-ea"/>
              </a:rPr>
              <a:t>issue3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전환하여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rebase</a:t>
            </a:r>
            <a:r>
              <a:rPr lang="ko-KR" altLang="en-US" sz="1800" b="1" dirty="0">
                <a:latin typeface="+mn-ea"/>
              </a:rPr>
              <a:t>를 실행한다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checkout issue3</a:t>
            </a: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    Switched to branch 'issue3'</a:t>
            </a: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4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 rebase master</a:t>
            </a: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    First, rewinding head to replay your work on top of it...</a:t>
            </a: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    Applying: pull </a:t>
            </a:r>
            <a:r>
              <a:rPr lang="ko-KR" altLang="en-US" sz="1400" b="1" dirty="0">
                <a:latin typeface="+mn-ea"/>
              </a:rPr>
              <a:t>설명을 추가</a:t>
            </a: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    Using index info to reconstruct a base tree...</a:t>
            </a: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    &lt;</a:t>
            </a:r>
            <a:r>
              <a:rPr lang="en-US" altLang="ko-KR" sz="1400" b="1" dirty="0" err="1">
                <a:latin typeface="+mn-ea"/>
              </a:rPr>
              <a:t>stdin</a:t>
            </a:r>
            <a:r>
              <a:rPr lang="en-US" altLang="ko-KR" sz="1400" b="1" dirty="0">
                <a:latin typeface="+mn-ea"/>
              </a:rPr>
              <a:t>&gt;:13: new blank line at EOF.</a:t>
            </a: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    + </a:t>
            </a: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    warning: 1 line adds whitespace errors.</a:t>
            </a: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    Falling back to patching base and 3-way merge...</a:t>
            </a: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    Auto-merging myfile.txt</a:t>
            </a: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    CONFLICT (content): Merge conflict in myfile.txt</a:t>
            </a: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    Failed to merge in the changes.</a:t>
            </a: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    Patch failed at 0001 pull </a:t>
            </a:r>
            <a:r>
              <a:rPr lang="ko-KR" altLang="en-US" sz="1400" b="1" dirty="0">
                <a:latin typeface="+mn-ea"/>
              </a:rPr>
              <a:t>설명을 추가</a:t>
            </a:r>
          </a:p>
          <a:p>
            <a:pPr marL="0" indent="0">
              <a:buNone/>
            </a:pPr>
            <a:endParaRPr lang="ko-KR" altLang="en-US" sz="1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    When you have resolved this problem run "</a:t>
            </a:r>
            <a:r>
              <a:rPr lang="en-US" altLang="ko-KR" sz="1400" b="1" dirty="0" err="1">
                <a:latin typeface="+mn-ea"/>
              </a:rPr>
              <a:t>git</a:t>
            </a:r>
            <a:r>
              <a:rPr lang="en-US" altLang="ko-KR" sz="1400" b="1" dirty="0">
                <a:latin typeface="+mn-ea"/>
              </a:rPr>
              <a:t> rebase --continue".</a:t>
            </a: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    If you would prefer to skip this patch, instead run "</a:t>
            </a:r>
            <a:r>
              <a:rPr lang="en-US" altLang="ko-KR" sz="1400" b="1" dirty="0" err="1">
                <a:latin typeface="+mn-ea"/>
              </a:rPr>
              <a:t>git</a:t>
            </a:r>
            <a:r>
              <a:rPr lang="en-US" altLang="ko-KR" sz="1400" b="1" dirty="0">
                <a:latin typeface="+mn-ea"/>
              </a:rPr>
              <a:t> rebase --skip".</a:t>
            </a:r>
          </a:p>
          <a:p>
            <a:pPr marL="0" indent="0">
              <a:buNone/>
            </a:pPr>
            <a:r>
              <a:rPr lang="en-US" altLang="ko-KR" sz="1400" b="1" dirty="0">
                <a:latin typeface="+mn-ea"/>
              </a:rPr>
              <a:t>    To check out the original branch and stop rebasing run "</a:t>
            </a:r>
            <a:r>
              <a:rPr lang="en-US" altLang="ko-KR" sz="1400" b="1" dirty="0" err="1">
                <a:latin typeface="+mn-ea"/>
              </a:rPr>
              <a:t>git</a:t>
            </a:r>
            <a:r>
              <a:rPr lang="en-US" altLang="ko-KR" sz="1400" b="1" dirty="0">
                <a:latin typeface="+mn-ea"/>
              </a:rPr>
              <a:t> rebase --abort".</a:t>
            </a:r>
          </a:p>
        </p:txBody>
      </p:sp>
    </p:spTree>
    <p:extLst>
      <p:ext uri="{BB962C8B-B14F-4D97-AF65-F5344CB8AC3E}">
        <p14:creationId xmlns:p14="http://schemas.microsoft.com/office/powerpoint/2010/main" val="253524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rebase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 병합하기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18974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Merge </a:t>
            </a:r>
            <a:r>
              <a:rPr lang="ko-KR" altLang="en-US" sz="1800" b="1" dirty="0">
                <a:latin typeface="+mn-ea"/>
              </a:rPr>
              <a:t>때와 마찬가지로 </a:t>
            </a:r>
            <a:r>
              <a:rPr lang="en-US" altLang="ko-KR" sz="1800" b="1" dirty="0">
                <a:latin typeface="+mn-ea"/>
              </a:rPr>
              <a:t>myfile.txt </a:t>
            </a:r>
            <a:r>
              <a:rPr lang="ko-KR" altLang="en-US" sz="1800" b="1" dirty="0">
                <a:latin typeface="+mn-ea"/>
              </a:rPr>
              <a:t>파일 내용에 충돌이 있기 때문에 그 부분을 이전 실습과 동일하게 처리한다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 err="1">
                <a:latin typeface="+mn-ea"/>
              </a:rPr>
              <a:t>충돌난</a:t>
            </a:r>
            <a:r>
              <a:rPr lang="ko-KR" altLang="en-US" sz="1800" b="1" dirty="0">
                <a:latin typeface="+mn-ea"/>
              </a:rPr>
              <a:t> 파일 내용을 변경하자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Rebase </a:t>
            </a:r>
            <a:r>
              <a:rPr lang="ko-KR" altLang="en-US" sz="1800" b="1" dirty="0">
                <a:latin typeface="+mn-ea"/>
              </a:rPr>
              <a:t>경우 충돌 부분을 수정한 후에는 </a:t>
            </a:r>
            <a:r>
              <a:rPr lang="en-US" altLang="ko-KR" sz="1800" b="1" dirty="0">
                <a:latin typeface="+mn-ea"/>
              </a:rPr>
              <a:t>commit</a:t>
            </a:r>
            <a:r>
              <a:rPr lang="ko-KR" altLang="en-US" sz="1800" b="1" dirty="0">
                <a:latin typeface="+mn-ea"/>
              </a:rPr>
              <a:t>이 아니라 </a:t>
            </a:r>
            <a:r>
              <a:rPr lang="en-US" altLang="ko-KR" sz="1800" b="1" dirty="0">
                <a:latin typeface="+mn-ea"/>
              </a:rPr>
              <a:t>rebase </a:t>
            </a:r>
            <a:r>
              <a:rPr lang="ko-KR" altLang="en-US" sz="1800" b="1" dirty="0">
                <a:latin typeface="+mn-ea"/>
              </a:rPr>
              <a:t>명령에 </a:t>
            </a:r>
            <a:r>
              <a:rPr lang="en-US" altLang="ko-KR" sz="1800" b="1" dirty="0">
                <a:latin typeface="+mn-ea"/>
              </a:rPr>
              <a:t>–-continue </a:t>
            </a:r>
            <a:r>
              <a:rPr lang="ko-KR" altLang="en-US" sz="1800" b="1" dirty="0">
                <a:latin typeface="+mn-ea"/>
              </a:rPr>
              <a:t>옵션을 지정하여 실행해야 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add myfile.txt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rebase --continue 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Applying: pull </a:t>
            </a:r>
            <a:r>
              <a:rPr lang="ko-KR" altLang="en-US" sz="1800" b="1" dirty="0">
                <a:latin typeface="+mn-ea"/>
              </a:rPr>
              <a:t>설명을 추가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- </a:t>
            </a:r>
            <a:r>
              <a:rPr lang="ko-KR" altLang="en-US" sz="1800" b="1" dirty="0">
                <a:latin typeface="+mn-ea"/>
              </a:rPr>
              <a:t>만약 </a:t>
            </a:r>
            <a:r>
              <a:rPr lang="en-US" altLang="ko-KR" sz="1800" b="1" dirty="0">
                <a:latin typeface="+mn-ea"/>
              </a:rPr>
              <a:t>rebase </a:t>
            </a:r>
            <a:r>
              <a:rPr lang="ko-KR" altLang="en-US" sz="1800" b="1" dirty="0">
                <a:latin typeface="+mn-ea"/>
              </a:rPr>
              <a:t>자체를 취소하려면 </a:t>
            </a:r>
            <a:r>
              <a:rPr lang="en-US" altLang="ko-KR" sz="1800" b="1" dirty="0">
                <a:latin typeface="+mn-ea"/>
              </a:rPr>
              <a:t>–-abort </a:t>
            </a:r>
            <a:r>
              <a:rPr lang="ko-KR" altLang="en-US" sz="1800" b="1" dirty="0">
                <a:latin typeface="+mn-ea"/>
              </a:rPr>
              <a:t>옵션을 지정하면 된다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982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rebase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 병합하기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18974" y="2348880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앞선 실습에서 </a:t>
            </a:r>
            <a:r>
              <a:rPr lang="en-US" altLang="ko-KR" sz="1800" b="1" dirty="0">
                <a:latin typeface="+mn-ea"/>
              </a:rPr>
              <a:t>merge </a:t>
            </a:r>
            <a:r>
              <a:rPr lang="ko-KR" altLang="en-US" sz="1800" b="1" dirty="0">
                <a:latin typeface="+mn-ea"/>
              </a:rPr>
              <a:t>명령어를 사용했을 때와 같이</a:t>
            </a:r>
            <a:r>
              <a:rPr lang="en-US" altLang="ko-KR" sz="1800" b="1" dirty="0">
                <a:latin typeface="+mn-ea"/>
              </a:rPr>
              <a:t>, rebase</a:t>
            </a:r>
            <a:r>
              <a:rPr lang="ko-KR" altLang="en-US" sz="1800" b="1" dirty="0">
                <a:latin typeface="+mn-ea"/>
              </a:rPr>
              <a:t>만 실행한 경우 위의 그림처럼 </a:t>
            </a:r>
            <a:r>
              <a:rPr lang="en-US" altLang="ko-KR" sz="1800" b="1" dirty="0">
                <a:latin typeface="+mn-ea"/>
              </a:rPr>
              <a:t>issue3 </a:t>
            </a:r>
            <a:r>
              <a:rPr lang="ko-KR" altLang="en-US" sz="1800" b="1" dirty="0" err="1">
                <a:latin typeface="+mn-ea"/>
              </a:rPr>
              <a:t>브랜치가</a:t>
            </a:r>
            <a:r>
              <a:rPr lang="ko-KR" altLang="en-US" sz="1800" b="1" dirty="0">
                <a:latin typeface="+mn-ea"/>
              </a:rPr>
              <a:t> 두 </a:t>
            </a:r>
            <a:r>
              <a:rPr lang="ko-KR" altLang="en-US" sz="1800" b="1" dirty="0" err="1">
                <a:latin typeface="+mn-ea"/>
              </a:rPr>
              <a:t>브랜치의</a:t>
            </a:r>
            <a:r>
              <a:rPr lang="ko-KR" altLang="en-US" sz="1800" b="1" dirty="0">
                <a:latin typeface="+mn-ea"/>
              </a:rPr>
              <a:t> 앞 쪽으로 위치만 변경되었을 뿐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브랜치는</a:t>
            </a:r>
            <a:r>
              <a:rPr lang="ko-KR" altLang="en-US" sz="1800" b="1" dirty="0">
                <a:latin typeface="+mn-ea"/>
              </a:rPr>
              <a:t> 아직 </a:t>
            </a:r>
            <a:r>
              <a:rPr lang="en-US" altLang="ko-KR" sz="1800" b="1" dirty="0">
                <a:latin typeface="+mn-ea"/>
              </a:rPr>
              <a:t>issue3</a:t>
            </a:r>
            <a:r>
              <a:rPr lang="ko-KR" altLang="en-US" sz="1800" b="1" dirty="0">
                <a:latin typeface="+mn-ea"/>
              </a:rPr>
              <a:t>의 변경사항이 적용되지 못한 상태가 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전환하여 </a:t>
            </a:r>
            <a:r>
              <a:rPr lang="en-US" altLang="ko-KR" sz="1800" b="1" dirty="0">
                <a:latin typeface="+mn-ea"/>
              </a:rPr>
              <a:t>issue3 </a:t>
            </a:r>
            <a:r>
              <a:rPr lang="ko-KR" altLang="en-US" sz="1800" b="1" dirty="0" err="1">
                <a:latin typeface="+mn-ea"/>
              </a:rPr>
              <a:t>브랜치의</a:t>
            </a:r>
            <a:r>
              <a:rPr lang="ko-KR" altLang="en-US" sz="1800" b="1" dirty="0">
                <a:latin typeface="+mn-ea"/>
              </a:rPr>
              <a:t> 변경 사항을 모두 병합하자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checkout master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en-US" altLang="ko-KR" sz="1800" b="1" dirty="0">
                <a:latin typeface="+mn-ea"/>
              </a:rPr>
              <a:t>Switched to branch 'master'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merge issue3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Updating 8f7aa27..96a0ff0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Fast-forward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myfile.txt |    1 +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1 files changed, 1 insertions(+), 0 deletions(-)</a:t>
            </a:r>
          </a:p>
        </p:txBody>
      </p:sp>
      <p:pic>
        <p:nvPicPr>
          <p:cNvPr id="1026" name="Picture 2" descr="현재 시점의 이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836712"/>
            <a:ext cx="416242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21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rebase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 병합하기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18974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Myfile.txt </a:t>
            </a:r>
            <a:r>
              <a:rPr lang="ko-KR" altLang="en-US" sz="1800" b="1" dirty="0">
                <a:latin typeface="+mn-ea"/>
              </a:rPr>
              <a:t>최종 내용은 </a:t>
            </a:r>
            <a:r>
              <a:rPr lang="en-US" altLang="ko-KR" sz="1800" b="1" dirty="0">
                <a:latin typeface="+mn-ea"/>
              </a:rPr>
              <a:t>merge </a:t>
            </a:r>
            <a:r>
              <a:rPr lang="ko-KR" altLang="en-US" sz="1800" b="1" dirty="0">
                <a:latin typeface="+mn-ea"/>
              </a:rPr>
              <a:t>했을 경우와 동일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이력은 아래 그림과 같이 달라진다</a:t>
            </a:r>
            <a:r>
              <a:rPr lang="en-US" altLang="ko-KR" sz="1800" b="1" dirty="0">
                <a:latin typeface="+mn-ea"/>
              </a:rPr>
              <a:t>.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3074" name="Picture 2" descr="현재 시점의 이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68960"/>
            <a:ext cx="409575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21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60" y="44624"/>
            <a:ext cx="9154860" cy="6853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278320" y="-171400"/>
            <a:ext cx="2661832" cy="147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algn="ctr" defTabSz="914018"/>
            <a:r>
              <a:rPr lang="en-US" altLang="ko-KR" sz="42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C</a:t>
            </a:r>
            <a:r>
              <a:rPr lang="en-US" altLang="ko-KR" sz="28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ontents</a:t>
            </a: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직사각형 3"/>
          <p:cNvSpPr>
            <a:spLocks noChangeArrowheads="1"/>
          </p:cNvSpPr>
          <p:nvPr/>
        </p:nvSpPr>
        <p:spPr bwMode="auto">
          <a:xfrm>
            <a:off x="1602055" y="1268760"/>
            <a:ext cx="5996177" cy="697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08" tIns="45704" rIns="91408" bIns="45704">
            <a:spAutoFit/>
          </a:bodyPr>
          <a:lstStyle/>
          <a:p>
            <a:pPr defTabSz="914018">
              <a:lnSpc>
                <a:spcPct val="130000"/>
              </a:lnSpc>
            </a:pPr>
            <a:r>
              <a:rPr lang="en-US" altLang="ko-KR" sz="2000" b="1" dirty="0">
                <a:latin typeface="+mn-ea"/>
              </a:rPr>
              <a:t>Ⅰ. </a:t>
            </a:r>
            <a:r>
              <a:rPr lang="en-US" altLang="ko-KR" sz="2000" b="1" dirty="0" err="1">
                <a:latin typeface="+mn-ea"/>
              </a:rPr>
              <a:t>Git</a:t>
            </a:r>
            <a:r>
              <a:rPr lang="ko-KR" altLang="en-US" sz="2000" b="1" dirty="0">
                <a:latin typeface="+mn-ea"/>
              </a:rPr>
              <a:t>의 기본</a:t>
            </a:r>
            <a:r>
              <a:rPr lang="en-US" altLang="ko-KR" sz="3200" b="1" dirty="0">
                <a:latin typeface="+mn-ea"/>
              </a:rPr>
              <a:t>             </a:t>
            </a: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r>
              <a:rPr lang="en-US" altLang="ko-KR" sz="2000" b="1" dirty="0">
                <a:latin typeface="+mn-ea"/>
              </a:rPr>
              <a:t>Ⅱ. </a:t>
            </a:r>
            <a:r>
              <a:rPr lang="ko-KR" altLang="en-US" sz="2000" b="1" dirty="0">
                <a:latin typeface="+mn-ea"/>
              </a:rPr>
              <a:t>저장소 공유</a:t>
            </a:r>
            <a:endParaRPr kumimoji="1" lang="en-US" altLang="ko-KR" sz="2000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r>
              <a:rPr lang="en-US" altLang="ko-KR" sz="2000" b="1" dirty="0">
                <a:latin typeface="+mn-ea"/>
              </a:rPr>
              <a:t>Ⅲ. </a:t>
            </a:r>
            <a:r>
              <a:rPr lang="ko-KR" altLang="en-US" sz="2000" b="1" dirty="0">
                <a:latin typeface="+mn-ea"/>
              </a:rPr>
              <a:t>변경 이력 통합</a:t>
            </a: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 err="1">
                <a:latin typeface="+mn-ea"/>
              </a:rPr>
              <a:t>브랜치</a:t>
            </a: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3200" b="1" dirty="0">
                <a:latin typeface="+mn-ea"/>
              </a:rPr>
              <a:t>원격 저장소</a:t>
            </a:r>
            <a:endParaRPr lang="en-US" altLang="ko-KR" sz="32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>
                <a:latin typeface="+mn-ea"/>
              </a:rPr>
              <a:t>태그</a:t>
            </a: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 err="1">
                <a:latin typeface="+mn-ea"/>
              </a:rPr>
              <a:t>커밋</a:t>
            </a:r>
            <a:r>
              <a:rPr lang="ko-KR" altLang="en-US" sz="2000" b="1" dirty="0">
                <a:latin typeface="+mn-ea"/>
              </a:rPr>
              <a:t> 변경</a:t>
            </a: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850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원격 저장소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가져와 병합하기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18974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Pull, </a:t>
            </a:r>
            <a:r>
              <a:rPr lang="ko-KR" altLang="en-US" sz="1800" b="1" dirty="0">
                <a:latin typeface="+mn-ea"/>
              </a:rPr>
              <a:t>원격 저장소의 데이터를 로컬 저장소에 가져와 병합하기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로컬 저장소에 </a:t>
            </a:r>
            <a:r>
              <a:rPr lang="en-US" altLang="ko-KR" sz="1800" b="1" dirty="0">
                <a:latin typeface="+mn-ea"/>
              </a:rPr>
              <a:t>pull</a:t>
            </a:r>
            <a:r>
              <a:rPr lang="ko-KR" altLang="en-US" sz="1800" b="1" dirty="0">
                <a:latin typeface="+mn-ea"/>
              </a:rPr>
              <a:t>한 데이터가 어떻게 반영되는지 그림을 통해 확인해 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로컬 저장소의 모든 변경 사항이 반영되어 있는 상태에서 새로운 변경 사항이 있는 원격 저장소의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Y</a:t>
            </a:r>
            <a:r>
              <a:rPr lang="ko-KR" altLang="en-US" sz="1800" b="1" dirty="0">
                <a:latin typeface="+mn-ea"/>
              </a:rPr>
              <a:t>를 로컬로 가져오는 경우를 살펴보자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9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원격 저장소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가져와 병합하기</a:t>
            </a:r>
          </a:p>
        </p:txBody>
      </p:sp>
      <p:pic>
        <p:nvPicPr>
          <p:cNvPr id="2052" name="Picture 4" descr="fast-forward 병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000" y="4149080"/>
            <a:ext cx="417195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218974" y="544522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 경우 단순히 </a:t>
            </a:r>
            <a:r>
              <a:rPr lang="en-US" altLang="ko-KR" sz="1800" b="1" dirty="0">
                <a:latin typeface="+mn-ea"/>
              </a:rPr>
              <a:t>fast-forward </a:t>
            </a:r>
            <a:r>
              <a:rPr lang="ko-KR" altLang="en-US" sz="1800" b="1" dirty="0">
                <a:latin typeface="+mn-ea"/>
              </a:rPr>
              <a:t>병합이 이루어진다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268760"/>
            <a:ext cx="53625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8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작업트리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&amp;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인덱스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에서는 흔히 말하는 폴더를 작업 트리</a:t>
            </a:r>
            <a:r>
              <a:rPr lang="en-US" altLang="ko-KR" sz="1800" b="1" dirty="0">
                <a:latin typeface="+mn-ea"/>
              </a:rPr>
              <a:t>(Work Tree)</a:t>
            </a:r>
            <a:r>
              <a:rPr lang="ko-KR" altLang="en-US" sz="1800" b="1" dirty="0">
                <a:latin typeface="+mn-ea"/>
              </a:rPr>
              <a:t>라고 부름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실행 전 저장소와 작업 트리 사이에 존재하는 공간을 인덱스라고 함</a:t>
            </a:r>
            <a:endParaRPr lang="en-US" altLang="ko-KR" sz="1800" b="1" dirty="0">
              <a:latin typeface="+mn-ea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23528" y="45811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‘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en-US" altLang="ko-KR" sz="1800" b="1" dirty="0">
                <a:latin typeface="+mn-ea"/>
              </a:rPr>
              <a:t>’ </a:t>
            </a:r>
            <a:r>
              <a:rPr lang="ko-KR" altLang="en-US" sz="1800" b="1" dirty="0">
                <a:latin typeface="+mn-ea"/>
              </a:rPr>
              <a:t>작업은 </a:t>
            </a:r>
            <a:r>
              <a:rPr lang="en-US" altLang="ko-KR" sz="1800" b="1" dirty="0">
                <a:latin typeface="+mn-ea"/>
              </a:rPr>
              <a:t>‘</a:t>
            </a:r>
            <a:r>
              <a:rPr lang="ko-KR" altLang="en-US" sz="1800" b="1" dirty="0">
                <a:latin typeface="+mn-ea"/>
              </a:rPr>
              <a:t>인덱스</a:t>
            </a:r>
            <a:r>
              <a:rPr lang="en-US" altLang="ko-KR" sz="1800" b="1" dirty="0">
                <a:latin typeface="+mn-ea"/>
              </a:rPr>
              <a:t>‘</a:t>
            </a:r>
            <a:r>
              <a:rPr lang="ko-KR" altLang="en-US" sz="1800" b="1" dirty="0">
                <a:latin typeface="+mn-ea"/>
              </a:rPr>
              <a:t>에 파일 상태를 기록</a:t>
            </a:r>
            <a:r>
              <a:rPr lang="en-US" altLang="ko-KR" sz="1800" b="1" dirty="0">
                <a:latin typeface="+mn-ea"/>
              </a:rPr>
              <a:t>(stage – </a:t>
            </a:r>
            <a:r>
              <a:rPr lang="ko-KR" altLang="en-US" sz="1800" b="1" dirty="0" err="1">
                <a:latin typeface="+mn-ea"/>
              </a:rPr>
              <a:t>스테이징이라고</a:t>
            </a:r>
            <a:r>
              <a:rPr lang="ko-KR" altLang="en-US" sz="1800" b="1" dirty="0">
                <a:latin typeface="+mn-ea"/>
              </a:rPr>
              <a:t> 표현</a:t>
            </a:r>
            <a:r>
              <a:rPr lang="en-US" altLang="ko-KR" sz="1800" b="1" dirty="0">
                <a:latin typeface="+mn-ea"/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즉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저장소에 변경 사항을 기록하기 위해서는 기록하고자 하는 모든 변경 사항들이 </a:t>
            </a:r>
            <a:r>
              <a:rPr lang="en-US" altLang="ko-KR" sz="1800" b="1" dirty="0">
                <a:latin typeface="+mn-ea"/>
              </a:rPr>
              <a:t>‘</a:t>
            </a:r>
            <a:r>
              <a:rPr lang="ko-KR" altLang="en-US" sz="1800" b="1" dirty="0" err="1">
                <a:latin typeface="+mn-ea"/>
              </a:rPr>
              <a:t>인덱스＇에</a:t>
            </a:r>
            <a:r>
              <a:rPr lang="ko-KR" altLang="en-US" sz="1800" b="1" dirty="0">
                <a:latin typeface="+mn-ea"/>
              </a:rPr>
              <a:t> 존재해야 함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-&gt; </a:t>
            </a:r>
            <a:r>
              <a:rPr lang="ko-KR" altLang="en-US" sz="1600" b="1" dirty="0">
                <a:latin typeface="+mn-ea"/>
              </a:rPr>
              <a:t>인덱스란 공간이 중간에 있는 덕분에 작업 트리 안에 있는 </a:t>
            </a:r>
            <a:r>
              <a:rPr lang="ko-KR" altLang="en-US" sz="1600" b="1" dirty="0" err="1">
                <a:latin typeface="+mn-ea"/>
              </a:rPr>
              <a:t>커밋이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필요없는</a:t>
            </a:r>
            <a:r>
              <a:rPr lang="ko-KR" altLang="en-US" sz="1600" b="1" dirty="0">
                <a:latin typeface="+mn-ea"/>
              </a:rPr>
              <a:t> 파일들을 </a:t>
            </a:r>
            <a:r>
              <a:rPr lang="ko-KR" altLang="en-US" sz="1600" b="1" dirty="0" err="1">
                <a:latin typeface="+mn-ea"/>
              </a:rPr>
              <a:t>커밋에</a:t>
            </a:r>
            <a:r>
              <a:rPr lang="ko-KR" altLang="en-US" sz="1600" b="1" dirty="0">
                <a:latin typeface="+mn-ea"/>
              </a:rPr>
              <a:t> 포함하지 않을 수 있고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파일에서 내가 원하는 일부 변경 사항만 등록이 가능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844824"/>
            <a:ext cx="54387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290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원격 저장소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가져와 병합하기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3573016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충돌하는 변경이 없을 경우 자동적으로 병합 </a:t>
            </a:r>
            <a:r>
              <a:rPr lang="ko-KR" altLang="en-US" sz="1800" b="1" dirty="0" err="1">
                <a:latin typeface="+mn-ea"/>
              </a:rPr>
              <a:t>커밋이</a:t>
            </a:r>
            <a:r>
              <a:rPr lang="ko-KR" altLang="en-US" sz="1800" b="1" dirty="0">
                <a:latin typeface="+mn-ea"/>
              </a:rPr>
              <a:t> 만들어지나 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충돌이 있을 경우에는 </a:t>
            </a:r>
            <a:r>
              <a:rPr lang="ko-KR" altLang="en-US" sz="1800" b="1" dirty="0" err="1">
                <a:latin typeface="+mn-ea"/>
              </a:rPr>
              <a:t>충돌난</a:t>
            </a:r>
            <a:r>
              <a:rPr lang="ko-KR" altLang="en-US" sz="1800" b="1" dirty="0">
                <a:latin typeface="+mn-ea"/>
              </a:rPr>
              <a:t> 부분을 수동으로 해결한 다음 직접 </a:t>
            </a:r>
            <a:r>
              <a:rPr lang="en-US" altLang="ko-KR" sz="1800" b="1" dirty="0">
                <a:latin typeface="+mn-ea"/>
              </a:rPr>
              <a:t>commit</a:t>
            </a:r>
            <a:r>
              <a:rPr lang="ko-KR" altLang="en-US" sz="1800" b="1" dirty="0">
                <a:latin typeface="+mn-ea"/>
              </a:rPr>
              <a:t>을 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해 줘야 한다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1064518"/>
            <a:ext cx="5362575" cy="2076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3" y="4797152"/>
            <a:ext cx="55245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2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5952883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원격 저장소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데이터를 로컬에 가져오기만 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112474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Pull</a:t>
            </a:r>
            <a:r>
              <a:rPr lang="ko-KR" altLang="en-US" sz="1800" b="1" dirty="0">
                <a:latin typeface="+mn-ea"/>
              </a:rPr>
              <a:t>을 실행하면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원격 저장소의 내용을 가져와 자동으로 병합 작업을 수행한다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단순히 원격 저장소의 내용을 확인만 하고 로컬 데이터와 병합하고 싶지 않을 때는 </a:t>
            </a:r>
            <a:r>
              <a:rPr lang="en-US" altLang="ko-KR" sz="1800" b="1" dirty="0">
                <a:latin typeface="+mn-ea"/>
              </a:rPr>
              <a:t>fetch </a:t>
            </a:r>
            <a:r>
              <a:rPr lang="ko-KR" altLang="en-US" sz="1800" b="1" dirty="0">
                <a:latin typeface="+mn-ea"/>
              </a:rPr>
              <a:t>명령어를 사용한다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Fetch</a:t>
            </a:r>
            <a:r>
              <a:rPr lang="ko-KR" altLang="en-US" sz="1800" b="1" dirty="0">
                <a:latin typeface="+mn-ea"/>
              </a:rPr>
              <a:t>를 실행하면 원격 저장소의 최신 이력을 확인할 수 있고 가져온 최신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이력은 이름 없는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로컬에 가져오게 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</a:t>
            </a: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 </a:t>
            </a:r>
            <a:r>
              <a:rPr lang="ko-KR" altLang="en-US" sz="1800" b="1" dirty="0" err="1">
                <a:latin typeface="+mn-ea"/>
              </a:rPr>
              <a:t>브랜치는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‘FETCH_HEAD’</a:t>
            </a:r>
            <a:r>
              <a:rPr lang="ko-KR" altLang="en-US" sz="1800" b="1" dirty="0">
                <a:latin typeface="+mn-ea"/>
              </a:rPr>
              <a:t>의 이름으로 체크아웃 할 수도 있다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4098" name="Picture 2" descr="로컬 저장소와 원격 저장소에B에서 분기된 커밋이 있는 상태에서 fetch 한 경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558" y="4725888"/>
            <a:ext cx="42957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03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6167769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원격 저장소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데이터를 로컬에 가져오기만 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112474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원격 저장소의 내용을 로컬 저장소의 </a:t>
            </a:r>
            <a:r>
              <a:rPr lang="en-US" altLang="ko-KR" sz="1800" b="1" dirty="0">
                <a:latin typeface="+mn-ea"/>
              </a:rPr>
              <a:t>master</a:t>
            </a:r>
            <a:r>
              <a:rPr lang="ko-KR" altLang="en-US" sz="1800" b="1" dirty="0">
                <a:latin typeface="+mn-ea"/>
              </a:rPr>
              <a:t>에 통합하고 싶은 경우에는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‘FETCH_HEAD’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merge</a:t>
            </a:r>
            <a:r>
              <a:rPr lang="ko-KR" altLang="en-US" sz="1800" b="1" dirty="0">
                <a:latin typeface="+mn-ea"/>
              </a:rPr>
              <a:t>하거나 다시 </a:t>
            </a:r>
            <a:r>
              <a:rPr lang="en-US" altLang="ko-KR" sz="1800" b="1" dirty="0">
                <a:latin typeface="+mn-ea"/>
              </a:rPr>
              <a:t>pull</a:t>
            </a:r>
            <a:r>
              <a:rPr lang="ko-KR" altLang="en-US" sz="1800" b="1" dirty="0">
                <a:latin typeface="+mn-ea"/>
              </a:rPr>
              <a:t>을 실행하면 된다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5122" name="Picture 2" descr="'FETCH_HEAD'를 병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420888"/>
            <a:ext cx="456247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235718" y="436510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Fetch </a:t>
            </a:r>
            <a:r>
              <a:rPr lang="ko-KR" altLang="en-US" sz="1800" b="1" dirty="0">
                <a:latin typeface="+mn-ea"/>
              </a:rPr>
              <a:t>후 </a:t>
            </a:r>
            <a:r>
              <a:rPr lang="en-US" altLang="ko-KR" sz="1800" b="1" dirty="0">
                <a:latin typeface="+mn-ea"/>
              </a:rPr>
              <a:t>merge</a:t>
            </a:r>
            <a:r>
              <a:rPr lang="ko-KR" altLang="en-US" sz="1800" b="1" dirty="0">
                <a:latin typeface="+mn-ea"/>
              </a:rPr>
              <a:t>를 수행하면 </a:t>
            </a:r>
            <a:r>
              <a:rPr lang="en-US" altLang="ko-KR" sz="1800" b="1" dirty="0">
                <a:latin typeface="+mn-ea"/>
              </a:rPr>
              <a:t>pull </a:t>
            </a:r>
            <a:r>
              <a:rPr lang="ko-KR" altLang="en-US" sz="1800" b="1" dirty="0">
                <a:latin typeface="+mn-ea"/>
              </a:rPr>
              <a:t>명령을 실행했을 때와 같은 이력이 만들어진다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즉</a:t>
            </a:r>
            <a:r>
              <a:rPr lang="en-US" altLang="ko-KR" sz="1800" b="1" dirty="0">
                <a:latin typeface="+mn-ea"/>
              </a:rPr>
              <a:t>, pull</a:t>
            </a:r>
            <a:r>
              <a:rPr lang="ko-KR" altLang="en-US" sz="1800" b="1" dirty="0">
                <a:latin typeface="+mn-ea"/>
              </a:rPr>
              <a:t> 명령어는 내부적으로 보면 </a:t>
            </a:r>
            <a:r>
              <a:rPr lang="en-US" altLang="ko-KR" sz="1800" b="1" dirty="0" err="1">
                <a:latin typeface="+mn-ea"/>
              </a:rPr>
              <a:t>fetch+merge</a:t>
            </a:r>
            <a:r>
              <a:rPr lang="ko-KR" altLang="en-US" sz="1800" b="1" dirty="0">
                <a:latin typeface="+mn-ea"/>
              </a:rPr>
              <a:t>가 된다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776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7005894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원격 저장소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로컬 데이터를 원격 저장소로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밀어넣기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112474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로컬 저장소에서 원격 저장소로 </a:t>
            </a:r>
            <a:r>
              <a:rPr lang="en-US" altLang="ko-KR" sz="1800" b="1" dirty="0">
                <a:latin typeface="+mn-ea"/>
              </a:rPr>
              <a:t>push </a:t>
            </a:r>
            <a:r>
              <a:rPr lang="ko-KR" altLang="en-US" sz="1800" b="1" dirty="0">
                <a:latin typeface="+mn-ea"/>
              </a:rPr>
              <a:t>할 때에는 </a:t>
            </a:r>
            <a:r>
              <a:rPr lang="en-US" altLang="ko-KR" sz="1800" b="1" dirty="0">
                <a:latin typeface="+mn-ea"/>
              </a:rPr>
              <a:t>push</a:t>
            </a:r>
            <a:r>
              <a:rPr lang="ko-KR" altLang="en-US" sz="1800" b="1" dirty="0">
                <a:latin typeface="+mn-ea"/>
              </a:rPr>
              <a:t>한 </a:t>
            </a:r>
            <a:r>
              <a:rPr lang="ko-KR" altLang="en-US" sz="1800" b="1" dirty="0" err="1">
                <a:latin typeface="+mn-ea"/>
              </a:rPr>
              <a:t>브랜치가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fast-forward </a:t>
            </a:r>
            <a:r>
              <a:rPr lang="ko-KR" altLang="en-US" sz="1800" b="1" dirty="0">
                <a:latin typeface="+mn-ea"/>
              </a:rPr>
              <a:t>병합 방식으로 처리되도록 지정할 필요가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로컬 저장소에서 작성한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공유하려면 명시적으로 원격 저장소로 </a:t>
            </a:r>
            <a:r>
              <a:rPr lang="en-US" altLang="ko-KR" sz="1800" b="1" dirty="0">
                <a:latin typeface="+mn-ea"/>
              </a:rPr>
              <a:t>push </a:t>
            </a:r>
            <a:r>
              <a:rPr lang="ko-KR" altLang="en-US" sz="1800" b="1" dirty="0">
                <a:latin typeface="+mn-ea"/>
              </a:rPr>
              <a:t>해야 한다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35718" y="436510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원격 저장소에서 모두 공유하고 있는 </a:t>
            </a:r>
            <a:r>
              <a:rPr lang="ko-KR" altLang="en-US" sz="1800" b="1" dirty="0" err="1">
                <a:latin typeface="+mn-ea"/>
              </a:rPr>
              <a:t>커밋은</a:t>
            </a:r>
            <a:r>
              <a:rPr lang="ko-KR" altLang="en-US" sz="1800" b="1" dirty="0">
                <a:latin typeface="+mn-ea"/>
              </a:rPr>
              <a:t> 기본적으로 덮어쓰거나</a:t>
            </a:r>
            <a:r>
              <a:rPr lang="en-US" altLang="ko-KR" sz="1800" b="1" dirty="0">
                <a:latin typeface="+mn-ea"/>
              </a:rPr>
              <a:t>(overwrite) </a:t>
            </a:r>
            <a:r>
              <a:rPr lang="ko-KR" altLang="en-US" sz="1800" b="1" dirty="0">
                <a:latin typeface="+mn-ea"/>
              </a:rPr>
              <a:t>임의로 변경해서는 곤란하다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그럴 경우 해당 원격 저장소와 동기화 되어 있는 다른 저장소들의 이력에 모두 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영향을 줄 수 있기 때문이다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07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60" y="44624"/>
            <a:ext cx="9154860" cy="6853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278320" y="-171400"/>
            <a:ext cx="2661832" cy="147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algn="ctr" defTabSz="914018"/>
            <a:r>
              <a:rPr lang="en-US" altLang="ko-KR" sz="42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C</a:t>
            </a:r>
            <a:r>
              <a:rPr lang="en-US" altLang="ko-KR" sz="28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ontents</a:t>
            </a: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직사각형 3"/>
          <p:cNvSpPr>
            <a:spLocks noChangeArrowheads="1"/>
          </p:cNvSpPr>
          <p:nvPr/>
        </p:nvSpPr>
        <p:spPr bwMode="auto">
          <a:xfrm>
            <a:off x="1602055" y="836712"/>
            <a:ext cx="5996177" cy="697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08" tIns="45704" rIns="91408" bIns="45704">
            <a:spAutoFit/>
          </a:bodyPr>
          <a:lstStyle/>
          <a:p>
            <a:pPr defTabSz="914018">
              <a:lnSpc>
                <a:spcPct val="130000"/>
              </a:lnSpc>
            </a:pPr>
            <a:r>
              <a:rPr lang="en-US" altLang="ko-KR" sz="2000" b="1" dirty="0">
                <a:latin typeface="+mn-ea"/>
              </a:rPr>
              <a:t>Ⅰ. </a:t>
            </a:r>
            <a:r>
              <a:rPr lang="en-US" altLang="ko-KR" sz="2000" b="1" dirty="0" err="1">
                <a:latin typeface="+mn-ea"/>
              </a:rPr>
              <a:t>Git</a:t>
            </a:r>
            <a:r>
              <a:rPr lang="ko-KR" altLang="en-US" sz="2000" b="1" dirty="0">
                <a:latin typeface="+mn-ea"/>
              </a:rPr>
              <a:t>의 기본</a:t>
            </a:r>
            <a:r>
              <a:rPr lang="en-US" altLang="ko-KR" sz="3200" b="1" dirty="0">
                <a:latin typeface="+mn-ea"/>
              </a:rPr>
              <a:t>             </a:t>
            </a: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r>
              <a:rPr lang="en-US" altLang="ko-KR" sz="2000" b="1" dirty="0">
                <a:latin typeface="+mn-ea"/>
              </a:rPr>
              <a:t>Ⅱ. </a:t>
            </a:r>
            <a:r>
              <a:rPr lang="ko-KR" altLang="en-US" sz="2000" b="1" dirty="0">
                <a:latin typeface="+mn-ea"/>
              </a:rPr>
              <a:t>저장소 공유</a:t>
            </a:r>
            <a:endParaRPr kumimoji="1" lang="en-US" altLang="ko-KR" sz="2000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r>
              <a:rPr lang="en-US" altLang="ko-KR" sz="2000" b="1" dirty="0">
                <a:latin typeface="+mn-ea"/>
              </a:rPr>
              <a:t>Ⅲ. </a:t>
            </a:r>
            <a:r>
              <a:rPr lang="ko-KR" altLang="en-US" sz="2000" b="1" dirty="0">
                <a:latin typeface="+mn-ea"/>
              </a:rPr>
              <a:t>변경 이력 통합</a:t>
            </a: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 err="1">
                <a:latin typeface="+mn-ea"/>
              </a:rPr>
              <a:t>브랜치</a:t>
            </a: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>
                <a:latin typeface="+mn-ea"/>
              </a:rPr>
              <a:t>원격 저장소</a:t>
            </a: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3200" b="1" dirty="0">
                <a:latin typeface="+mn-ea"/>
              </a:rPr>
              <a:t>태그</a:t>
            </a:r>
            <a:endParaRPr lang="en-US" altLang="ko-KR" sz="32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 err="1">
                <a:latin typeface="+mn-ea"/>
              </a:rPr>
              <a:t>커밋</a:t>
            </a:r>
            <a:r>
              <a:rPr lang="ko-KR" altLang="en-US" sz="2000" b="1" dirty="0">
                <a:latin typeface="+mn-ea"/>
              </a:rPr>
              <a:t> 변경</a:t>
            </a: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17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태그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112474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 err="1">
                <a:latin typeface="+mn-ea"/>
              </a:rPr>
              <a:t>태그란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참조하기 쉽도록 알기 쉬운 이름을 붙이는 것을 말한다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한 번 붙인 태그는 </a:t>
            </a:r>
            <a:r>
              <a:rPr lang="ko-KR" altLang="en-US" sz="1800" b="1" dirty="0" err="1">
                <a:latin typeface="+mn-ea"/>
              </a:rPr>
              <a:t>브랜치처럼</a:t>
            </a:r>
            <a:r>
              <a:rPr lang="ko-KR" altLang="en-US" sz="1800" b="1" dirty="0">
                <a:latin typeface="+mn-ea"/>
              </a:rPr>
              <a:t> 위치가 이동하지 않고 고정된다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에서는 일반적으로 이름 정보만을 가지는 태그</a:t>
            </a:r>
            <a:r>
              <a:rPr lang="en-US" altLang="ko-KR" sz="1800" b="1" dirty="0">
                <a:latin typeface="+mn-ea"/>
              </a:rPr>
              <a:t>(Lightweight tag)</a:t>
            </a:r>
            <a:r>
              <a:rPr lang="ko-KR" altLang="en-US" sz="1800" b="1" dirty="0">
                <a:latin typeface="+mn-ea"/>
              </a:rPr>
              <a:t>와 보다 상세한 정보를 포함하는 주석 태그</a:t>
            </a:r>
            <a:r>
              <a:rPr lang="en-US" altLang="ko-KR" sz="1800" b="1" dirty="0">
                <a:latin typeface="+mn-ea"/>
              </a:rPr>
              <a:t>(Annotated tag) </a:t>
            </a:r>
            <a:r>
              <a:rPr lang="ko-KR" altLang="en-US" sz="1800" b="1" dirty="0">
                <a:latin typeface="+mn-ea"/>
              </a:rPr>
              <a:t>두 가지 태그를 사용한다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35718" y="3501008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일반 태그</a:t>
            </a:r>
            <a:endParaRPr lang="en-US" altLang="ko-KR" sz="1800" b="1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+mn-ea"/>
              </a:rPr>
              <a:t>이름만 붙일 수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2. </a:t>
            </a:r>
            <a:r>
              <a:rPr lang="ko-KR" altLang="en-US" sz="1800" b="1" dirty="0">
                <a:latin typeface="+mn-ea"/>
              </a:rPr>
              <a:t>주석 태그</a:t>
            </a:r>
            <a:endParaRPr lang="en-US" altLang="ko-KR" sz="1800" b="1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+mn-ea"/>
              </a:rPr>
              <a:t>이름을 붙일 수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+mn-ea"/>
              </a:rPr>
              <a:t>태그에 대한 설명도 포함할 수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+mn-ea"/>
              </a:rPr>
              <a:t>저자 서명 삽입 가능</a:t>
            </a:r>
            <a:endParaRPr lang="en-US" altLang="ko-KR" sz="1800" b="1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+mn-ea"/>
              </a:rPr>
              <a:t>태그를 만든 사람의 이름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이메일과 태그를 만든 날짜 정보도 포함 가능</a:t>
            </a: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653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태그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112474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일반적으로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릴리스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: </a:t>
            </a:r>
            <a:r>
              <a:rPr lang="ko-KR" altLang="en-US" sz="1800" b="1" dirty="0">
                <a:latin typeface="+mn-ea"/>
              </a:rPr>
              <a:t>주석 태그를 사용하여 설명이나 서명을 넣은 상세 정보 포함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토픽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: </a:t>
            </a:r>
            <a:r>
              <a:rPr lang="ko-KR" altLang="en-US" sz="1800" b="1" dirty="0">
                <a:latin typeface="+mn-ea"/>
              </a:rPr>
              <a:t>로컬에서 일시적으로 사용하기 때문에 이름만 만들어 붙이는 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                </a:t>
            </a:r>
            <a:r>
              <a:rPr lang="ko-KR" altLang="en-US" sz="1800" b="1" dirty="0">
                <a:latin typeface="+mn-ea"/>
              </a:rPr>
              <a:t>태그 사용</a:t>
            </a:r>
            <a:endParaRPr lang="en-US" altLang="ko-KR" sz="1800" b="1" dirty="0">
              <a:latin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18974" y="4149080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태그 이름을 지정하여 </a:t>
            </a:r>
            <a:r>
              <a:rPr lang="ko-KR" altLang="en-US" sz="1800" b="1" dirty="0" err="1">
                <a:latin typeface="+mn-ea"/>
              </a:rPr>
              <a:t>체크아웃하거나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reset</a:t>
            </a:r>
            <a:r>
              <a:rPr lang="ko-KR" altLang="en-US" sz="1800" b="1" dirty="0">
                <a:latin typeface="+mn-ea"/>
              </a:rPr>
              <a:t>함으로써 과거의 특정 상태로 쉽게 되돌릴 수 있다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64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태그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사전준비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112474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Tuto</a:t>
            </a:r>
            <a:r>
              <a:rPr lang="ko-KR" altLang="en-US" sz="1800" b="1" dirty="0">
                <a:latin typeface="+mn-ea"/>
              </a:rPr>
              <a:t> 폴더에서 다음과 같은 내용의 </a:t>
            </a:r>
            <a:r>
              <a:rPr lang="en-US" altLang="ko-KR" sz="1800" b="1" dirty="0">
                <a:latin typeface="+mn-ea"/>
              </a:rPr>
              <a:t>myfile2.txt</a:t>
            </a:r>
            <a:r>
              <a:rPr lang="ko-KR" altLang="en-US" sz="1800" b="1" dirty="0">
                <a:latin typeface="+mn-ea"/>
              </a:rPr>
              <a:t>라는 이름으로 파일을 만든 후 커밋한다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   쉽게 배우는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명령어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add myfile.txt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commit -m "first commit"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[master (root-commit) a73ae49] first commit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1 files changed, 1 insertions(+), 0 deletions(-)</a:t>
            </a:r>
          </a:p>
          <a:p>
            <a:pPr marL="0" indent="0">
              <a:buNone/>
            </a:pPr>
            <a:r>
              <a:rPr lang="en-US" altLang="ko-KR" sz="1800" b="1">
                <a:latin typeface="+mn-ea"/>
              </a:rPr>
              <a:t>      create </a:t>
            </a:r>
            <a:r>
              <a:rPr lang="en-US" altLang="ko-KR" sz="1800" b="1" dirty="0">
                <a:latin typeface="+mn-ea"/>
              </a:rPr>
              <a:t>mode 100644 myfile.txt</a:t>
            </a:r>
          </a:p>
        </p:txBody>
      </p:sp>
    </p:spTree>
    <p:extLst>
      <p:ext uri="{BB962C8B-B14F-4D97-AF65-F5344CB8AC3E}">
        <p14:creationId xmlns:p14="http://schemas.microsoft.com/office/powerpoint/2010/main" val="313206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태그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태그 추가하기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112474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태그를 추가하려면 </a:t>
            </a:r>
            <a:r>
              <a:rPr lang="en-US" altLang="ko-KR" sz="1800" b="1" dirty="0">
                <a:latin typeface="+mn-ea"/>
              </a:rPr>
              <a:t>tag </a:t>
            </a:r>
            <a:r>
              <a:rPr lang="ko-KR" altLang="en-US" sz="1800" b="1" dirty="0">
                <a:latin typeface="+mn-ea"/>
              </a:rPr>
              <a:t>명령어를 사용한다</a:t>
            </a:r>
            <a:r>
              <a:rPr lang="en-US" altLang="ko-KR" sz="1800" b="1" dirty="0">
                <a:latin typeface="+mn-ea"/>
              </a:rPr>
              <a:t>. &lt;</a:t>
            </a:r>
            <a:r>
              <a:rPr lang="en-US" altLang="ko-KR" sz="1800" b="1" dirty="0" err="1">
                <a:latin typeface="+mn-ea"/>
              </a:rPr>
              <a:t>tagname</a:t>
            </a:r>
            <a:r>
              <a:rPr lang="en-US" altLang="ko-KR" sz="1800" b="1" dirty="0">
                <a:latin typeface="+mn-ea"/>
              </a:rPr>
              <a:t>&gt;</a:t>
            </a:r>
            <a:r>
              <a:rPr lang="ko-KR" altLang="en-US" sz="1800" b="1" dirty="0">
                <a:latin typeface="+mn-ea"/>
              </a:rPr>
              <a:t>에는 태그 이름을 지정한다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$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tag &lt;</a:t>
            </a:r>
            <a:r>
              <a:rPr lang="en-US" altLang="ko-KR" sz="1800" b="1" dirty="0" err="1">
                <a:latin typeface="+mn-ea"/>
              </a:rPr>
              <a:t>tagname</a:t>
            </a:r>
            <a:r>
              <a:rPr lang="en-US" altLang="ko-KR" sz="1800" b="1" dirty="0">
                <a:latin typeface="+mn-ea"/>
              </a:rPr>
              <a:t>&gt;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- </a:t>
            </a:r>
            <a:r>
              <a:rPr lang="ko-KR" altLang="en-US" sz="1800" b="1" dirty="0">
                <a:latin typeface="+mn-ea"/>
              </a:rPr>
              <a:t>현재 </a:t>
            </a:r>
            <a:r>
              <a:rPr lang="en-US" altLang="ko-KR" sz="1800" b="1" dirty="0">
                <a:latin typeface="+mn-ea"/>
              </a:rPr>
              <a:t>‘HEAD’</a:t>
            </a:r>
            <a:r>
              <a:rPr lang="ko-KR" altLang="en-US" sz="1800" b="1" dirty="0">
                <a:latin typeface="+mn-ea"/>
              </a:rPr>
              <a:t>가 가리키고 있는 </a:t>
            </a:r>
            <a:r>
              <a:rPr lang="ko-KR" altLang="en-US" sz="1800" b="1" dirty="0" err="1">
                <a:latin typeface="+mn-ea"/>
              </a:rPr>
              <a:t>커밋에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‘</a:t>
            </a:r>
            <a:r>
              <a:rPr lang="en-US" altLang="ko-KR" sz="1800" b="1" dirty="0" err="1">
                <a:latin typeface="+mn-ea"/>
              </a:rPr>
              <a:t>medici</a:t>
            </a:r>
            <a:r>
              <a:rPr lang="en-US" altLang="ko-KR" sz="1800" b="1" dirty="0">
                <a:latin typeface="+mn-ea"/>
              </a:rPr>
              <a:t>’</a:t>
            </a:r>
            <a:r>
              <a:rPr lang="ko-KR" altLang="en-US" sz="1800" b="1" dirty="0">
                <a:latin typeface="+mn-ea"/>
              </a:rPr>
              <a:t>라는 태그를 달려면 다음과 같은 명령어를 실행한다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tag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medici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 err="1">
                <a:latin typeface="+mn-ea"/>
              </a:rPr>
              <a:t>파라미터</a:t>
            </a:r>
            <a:r>
              <a:rPr lang="ko-KR" altLang="en-US" sz="1800" b="1" dirty="0">
                <a:latin typeface="+mn-ea"/>
              </a:rPr>
              <a:t> 없이 </a:t>
            </a:r>
            <a:r>
              <a:rPr lang="en-US" altLang="ko-KR" sz="1800" b="1" dirty="0">
                <a:latin typeface="+mn-ea"/>
              </a:rPr>
              <a:t>tag </a:t>
            </a:r>
            <a:r>
              <a:rPr lang="ko-KR" altLang="en-US" sz="1800" b="1" dirty="0">
                <a:latin typeface="+mn-ea"/>
              </a:rPr>
              <a:t>를 실행하면 태그 목록을 볼 수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tag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en-US" altLang="ko-KR" sz="1800" b="1" dirty="0" err="1">
                <a:latin typeface="+mn-ea"/>
              </a:rPr>
              <a:t>medici</a:t>
            </a: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113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태그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태그 추가하기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112474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Log </a:t>
            </a:r>
            <a:r>
              <a:rPr lang="ko-KR" altLang="en-US" sz="1800" b="1" dirty="0">
                <a:latin typeface="+mn-ea"/>
              </a:rPr>
              <a:t>명령어에 </a:t>
            </a:r>
            <a:r>
              <a:rPr lang="en-US" altLang="ko-KR" sz="1800" b="1" dirty="0">
                <a:latin typeface="+mn-ea"/>
              </a:rPr>
              <a:t>–-decorate </a:t>
            </a:r>
            <a:r>
              <a:rPr lang="ko-KR" altLang="en-US" sz="1800" b="1" dirty="0">
                <a:latin typeface="+mn-ea"/>
              </a:rPr>
              <a:t>옵션을 붙여 실행하면 태그 정보를 포함한 이력을 확인할 수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log --decorate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commit e7978c94d2104e3e0e6e4a5b4a8467b1d2a2ba19 (HEAD, tag:    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en-US" altLang="ko-KR" sz="1800" b="1" dirty="0" err="1">
                <a:latin typeface="+mn-ea"/>
              </a:rPr>
              <a:t>medici</a:t>
            </a:r>
            <a:r>
              <a:rPr lang="en-US" altLang="ko-KR" sz="1800" b="1" dirty="0">
                <a:latin typeface="+mn-ea"/>
              </a:rPr>
              <a:t>, master)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Author: </a:t>
            </a:r>
            <a:r>
              <a:rPr lang="en-US" altLang="ko-KR" sz="1800" b="1" dirty="0" err="1">
                <a:latin typeface="+mn-ea"/>
              </a:rPr>
              <a:t>yourname</a:t>
            </a:r>
            <a:r>
              <a:rPr lang="en-US" altLang="ko-KR" sz="1800" b="1" dirty="0">
                <a:latin typeface="+mn-ea"/>
              </a:rPr>
              <a:t> &lt;yourname@yourmail.com&gt;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Date:   Wed Jul 18 16:43:27 2012 +0900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  first commit</a:t>
            </a:r>
          </a:p>
        </p:txBody>
      </p:sp>
    </p:spTree>
    <p:extLst>
      <p:ext uri="{BB962C8B-B14F-4D97-AF65-F5344CB8AC3E}">
        <p14:creationId xmlns:p14="http://schemas.microsoft.com/office/powerpoint/2010/main" val="17374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작업트리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&amp;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인덱스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은 파일을 </a:t>
            </a:r>
            <a:r>
              <a:rPr lang="en-US" altLang="ko-KR" sz="1800" b="1" dirty="0">
                <a:latin typeface="+mn-ea"/>
              </a:rPr>
              <a:t>Committed, Modified, Staged </a:t>
            </a:r>
            <a:r>
              <a:rPr lang="ko-KR" altLang="en-US" sz="1800" b="1" dirty="0">
                <a:latin typeface="+mn-ea"/>
              </a:rPr>
              <a:t>세 가지 상태로 관리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Committed -&gt; </a:t>
            </a:r>
            <a:r>
              <a:rPr lang="ko-KR" altLang="en-US" sz="1800" b="1" dirty="0">
                <a:latin typeface="+mn-ea"/>
              </a:rPr>
              <a:t>데이터가 로컬 </a:t>
            </a:r>
            <a:r>
              <a:rPr lang="en-US" altLang="ko-KR" sz="1800" b="1" dirty="0">
                <a:latin typeface="+mn-ea"/>
              </a:rPr>
              <a:t>DB</a:t>
            </a:r>
            <a:r>
              <a:rPr lang="ko-KR" altLang="en-US" sz="1800" b="1" dirty="0">
                <a:latin typeface="+mn-ea"/>
              </a:rPr>
              <a:t>에 안전하게 저장됐다는 것을 의미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Modified -&gt; </a:t>
            </a:r>
            <a:r>
              <a:rPr lang="ko-KR" altLang="en-US" sz="1800" b="1" dirty="0">
                <a:latin typeface="+mn-ea"/>
              </a:rPr>
              <a:t>수정한 파일을 아직 로컬 </a:t>
            </a:r>
            <a:r>
              <a:rPr lang="en-US" altLang="ko-KR" sz="1800" b="1" dirty="0">
                <a:latin typeface="+mn-ea"/>
              </a:rPr>
              <a:t>DB</a:t>
            </a:r>
            <a:r>
              <a:rPr lang="ko-KR" altLang="en-US" sz="1800" b="1" dirty="0">
                <a:latin typeface="+mn-ea"/>
              </a:rPr>
              <a:t>에 커밋하지 않음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Staged -&gt; </a:t>
            </a:r>
            <a:r>
              <a:rPr lang="ko-KR" altLang="en-US" sz="1800" b="1" dirty="0">
                <a:latin typeface="+mn-ea"/>
              </a:rPr>
              <a:t>현재 수정한 파일을 곧 커밋할 준비가 되었다는 상태</a:t>
            </a:r>
            <a:endParaRPr lang="en-US" altLang="ko-KR" sz="1800" b="1" dirty="0">
              <a:latin typeface="+mn-ea"/>
            </a:endParaRPr>
          </a:p>
        </p:txBody>
      </p:sp>
      <p:pic>
        <p:nvPicPr>
          <p:cNvPr id="2050" name="Picture 2" descr="Working directory, staging area, and Git directory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52936"/>
            <a:ext cx="6079692" cy="335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331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태그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주석달린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태그 추가하기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76470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주석이 달린 태그를 추가하려면 </a:t>
            </a:r>
            <a:r>
              <a:rPr lang="en-US" altLang="ko-KR" sz="1800" b="1" dirty="0">
                <a:latin typeface="+mn-ea"/>
              </a:rPr>
              <a:t>tag </a:t>
            </a:r>
            <a:r>
              <a:rPr lang="ko-KR" altLang="en-US" sz="1800" b="1" dirty="0">
                <a:latin typeface="+mn-ea"/>
              </a:rPr>
              <a:t>명령어에 </a:t>
            </a:r>
            <a:r>
              <a:rPr lang="en-US" altLang="ko-KR" sz="1800" b="1" dirty="0">
                <a:latin typeface="+mn-ea"/>
              </a:rPr>
              <a:t>–a </a:t>
            </a:r>
            <a:r>
              <a:rPr lang="ko-KR" altLang="en-US" sz="1800" b="1" dirty="0">
                <a:latin typeface="+mn-ea"/>
              </a:rPr>
              <a:t>옵션을 지정하여 실행하면 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1800" b="1" dirty="0" err="1">
                <a:latin typeface="+mn-ea"/>
              </a:rPr>
              <a:t>엔터키를</a:t>
            </a:r>
            <a:r>
              <a:rPr lang="ko-KR" altLang="en-US" sz="1800" b="1" dirty="0">
                <a:latin typeface="+mn-ea"/>
              </a:rPr>
              <a:t> 눌러 실행한 후 태그에 대한 주석 내용을 바로 입력한다</a:t>
            </a:r>
            <a:r>
              <a:rPr lang="en-US" altLang="ko-KR" sz="1800" b="1" dirty="0">
                <a:latin typeface="+mn-ea"/>
              </a:rPr>
              <a:t>. –m </a:t>
            </a:r>
            <a:r>
              <a:rPr lang="ko-KR" altLang="en-US" sz="1800" b="1" dirty="0">
                <a:latin typeface="+mn-ea"/>
              </a:rPr>
              <a:t>옵션을 지정하여 명령어를 실행할 때 바로 내용을 입력할 수도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tag –a &lt;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tagname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&gt;</a:t>
            </a: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현재 </a:t>
            </a:r>
            <a:r>
              <a:rPr lang="en-US" altLang="ko-KR" sz="1800" b="1" dirty="0">
                <a:latin typeface="+mn-ea"/>
              </a:rPr>
              <a:t>‘HEAD’</a:t>
            </a:r>
            <a:r>
              <a:rPr lang="ko-KR" altLang="en-US" sz="1800" b="1" dirty="0">
                <a:latin typeface="+mn-ea"/>
              </a:rPr>
              <a:t>가 가리키고 있는 </a:t>
            </a:r>
            <a:r>
              <a:rPr lang="ko-KR" altLang="en-US" sz="1800" b="1" dirty="0" err="1">
                <a:latin typeface="+mn-ea"/>
              </a:rPr>
              <a:t>커밋에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 err="1">
                <a:latin typeface="+mn-ea"/>
              </a:rPr>
              <a:t>edu</a:t>
            </a:r>
            <a:r>
              <a:rPr lang="ko-KR" altLang="en-US" sz="1800" b="1" dirty="0">
                <a:latin typeface="+mn-ea"/>
              </a:rPr>
              <a:t>라는 주석이 달린 태그를 달려면 다음과 같이 명령어를 실행한다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tag –m “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쉽지 않은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”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edu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-n </a:t>
            </a:r>
            <a:r>
              <a:rPr lang="ko-KR" altLang="en-US" sz="1800" b="1" dirty="0">
                <a:latin typeface="+mn-ea"/>
              </a:rPr>
              <a:t>옵션을 지정하여 </a:t>
            </a:r>
            <a:r>
              <a:rPr lang="en-US" altLang="ko-KR" sz="1800" b="1" dirty="0">
                <a:latin typeface="+mn-ea"/>
              </a:rPr>
              <a:t>tag </a:t>
            </a:r>
            <a:r>
              <a:rPr lang="ko-KR" altLang="en-US" sz="1800" b="1" dirty="0">
                <a:latin typeface="+mn-ea"/>
              </a:rPr>
              <a:t>명령어를 실행하면 태그 목록과 주석 내용을 확인할 수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tag -n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en-US" altLang="ko-KR" sz="1800" b="1" dirty="0" err="1">
                <a:latin typeface="+mn-ea"/>
              </a:rPr>
              <a:t>medici</a:t>
            </a:r>
            <a:r>
              <a:rPr lang="en-US" altLang="ko-KR" sz="1800" b="1" dirty="0">
                <a:latin typeface="+mn-ea"/>
              </a:rPr>
              <a:t>           first commit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en-US" altLang="ko-KR" sz="1800" b="1" dirty="0" err="1">
                <a:latin typeface="+mn-ea"/>
              </a:rPr>
              <a:t>edu</a:t>
            </a:r>
            <a:r>
              <a:rPr lang="en-US" altLang="ko-KR" sz="1800" b="1" dirty="0">
                <a:latin typeface="+mn-ea"/>
              </a:rPr>
              <a:t>          </a:t>
            </a:r>
            <a:r>
              <a:rPr lang="ko-KR" altLang="en-US" sz="1800" b="1" dirty="0">
                <a:latin typeface="+mn-ea"/>
              </a:rPr>
              <a:t>쉽지 않은 </a:t>
            </a:r>
            <a:r>
              <a:rPr lang="en-US" altLang="ko-KR" sz="1800" b="1" dirty="0" err="1">
                <a:latin typeface="+mn-ea"/>
              </a:rPr>
              <a:t>Git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225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6.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태그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태그 삭제하기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76470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태그를 삭제하려면</a:t>
            </a:r>
            <a:r>
              <a:rPr lang="en-US" altLang="ko-KR" sz="1800" b="1" dirty="0">
                <a:latin typeface="+mn-ea"/>
              </a:rPr>
              <a:t>, tag </a:t>
            </a:r>
            <a:r>
              <a:rPr lang="ko-KR" altLang="en-US" sz="1800" b="1" dirty="0">
                <a:latin typeface="+mn-ea"/>
              </a:rPr>
              <a:t>명령어에 </a:t>
            </a:r>
            <a:r>
              <a:rPr lang="en-US" altLang="ko-KR" sz="1800" b="1" dirty="0">
                <a:latin typeface="+mn-ea"/>
              </a:rPr>
              <a:t>–d </a:t>
            </a:r>
            <a:r>
              <a:rPr lang="ko-KR" altLang="en-US" sz="1800" b="1" dirty="0">
                <a:latin typeface="+mn-ea"/>
              </a:rPr>
              <a:t>옵션을 지정하여 실행한다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$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tag –d &lt;</a:t>
            </a:r>
            <a:r>
              <a:rPr lang="en-US" altLang="ko-KR" sz="1800" b="1" dirty="0" err="1">
                <a:latin typeface="+mn-ea"/>
              </a:rPr>
              <a:t>tagname</a:t>
            </a:r>
            <a:r>
              <a:rPr lang="en-US" altLang="ko-KR" sz="1800" b="1">
                <a:latin typeface="+mn-ea"/>
              </a:rPr>
              <a:t>&gt;</a:t>
            </a:r>
          </a:p>
          <a:p>
            <a:pPr marL="0" indent="0">
              <a:buNone/>
            </a:pPr>
            <a:endParaRPr lang="ko-KR" altLang="en-US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087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60" y="44624"/>
            <a:ext cx="9154860" cy="6853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278320" y="-171400"/>
            <a:ext cx="2661832" cy="147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algn="ctr" defTabSz="914018"/>
            <a:r>
              <a:rPr lang="en-US" altLang="ko-KR" sz="42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C</a:t>
            </a:r>
            <a:r>
              <a:rPr lang="en-US" altLang="ko-KR" sz="28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ontents</a:t>
            </a: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직사각형 3"/>
          <p:cNvSpPr>
            <a:spLocks noChangeArrowheads="1"/>
          </p:cNvSpPr>
          <p:nvPr/>
        </p:nvSpPr>
        <p:spPr bwMode="auto">
          <a:xfrm>
            <a:off x="1602055" y="836712"/>
            <a:ext cx="5996177" cy="697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08" tIns="45704" rIns="91408" bIns="45704">
            <a:spAutoFit/>
          </a:bodyPr>
          <a:lstStyle/>
          <a:p>
            <a:pPr defTabSz="914018">
              <a:lnSpc>
                <a:spcPct val="130000"/>
              </a:lnSpc>
            </a:pPr>
            <a:r>
              <a:rPr lang="en-US" altLang="ko-KR" sz="2000" b="1" dirty="0">
                <a:latin typeface="+mn-ea"/>
              </a:rPr>
              <a:t>Ⅰ. </a:t>
            </a:r>
            <a:r>
              <a:rPr lang="en-US" altLang="ko-KR" sz="2000" b="1" dirty="0" err="1">
                <a:latin typeface="+mn-ea"/>
              </a:rPr>
              <a:t>Git</a:t>
            </a:r>
            <a:r>
              <a:rPr lang="ko-KR" altLang="en-US" sz="2000" b="1" dirty="0">
                <a:latin typeface="+mn-ea"/>
              </a:rPr>
              <a:t>의 기본</a:t>
            </a:r>
            <a:r>
              <a:rPr lang="en-US" altLang="ko-KR" sz="3200" b="1" dirty="0">
                <a:latin typeface="+mn-ea"/>
              </a:rPr>
              <a:t>             </a:t>
            </a: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r>
              <a:rPr lang="en-US" altLang="ko-KR" sz="2000" b="1" dirty="0">
                <a:latin typeface="+mn-ea"/>
              </a:rPr>
              <a:t>Ⅱ. </a:t>
            </a:r>
            <a:r>
              <a:rPr lang="ko-KR" altLang="en-US" sz="2000" b="1" dirty="0">
                <a:latin typeface="+mn-ea"/>
              </a:rPr>
              <a:t>저장소 공유</a:t>
            </a:r>
            <a:endParaRPr kumimoji="1" lang="en-US" altLang="ko-KR" sz="2000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r>
              <a:rPr lang="en-US" altLang="ko-KR" sz="2000" b="1" dirty="0">
                <a:latin typeface="+mn-ea"/>
              </a:rPr>
              <a:t>Ⅲ. </a:t>
            </a:r>
            <a:r>
              <a:rPr lang="ko-KR" altLang="en-US" sz="2000" b="1" dirty="0">
                <a:latin typeface="+mn-ea"/>
              </a:rPr>
              <a:t>변경 이력 통합</a:t>
            </a: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 err="1">
                <a:latin typeface="+mn-ea"/>
              </a:rPr>
              <a:t>브랜치</a:t>
            </a: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>
                <a:latin typeface="+mn-ea"/>
              </a:rPr>
              <a:t>원격 저장소</a:t>
            </a: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>
                <a:latin typeface="+mn-ea"/>
              </a:rPr>
              <a:t>태그</a:t>
            </a: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3200" b="1" dirty="0" err="1">
                <a:latin typeface="+mn-ea"/>
              </a:rPr>
              <a:t>커밋</a:t>
            </a:r>
            <a:r>
              <a:rPr lang="ko-KR" altLang="en-US" sz="3200" b="1" dirty="0">
                <a:latin typeface="+mn-ea"/>
              </a:rPr>
              <a:t> 변경</a:t>
            </a:r>
            <a:endParaRPr lang="en-US" altLang="ko-KR" sz="32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112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5493726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이전에 작성한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수정하기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76470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--amend </a:t>
            </a:r>
            <a:r>
              <a:rPr lang="ko-KR" altLang="en-US" sz="1800" b="1" dirty="0">
                <a:latin typeface="+mn-ea"/>
              </a:rPr>
              <a:t>옵션을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지정하여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수행하면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같은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상에서 이전에 커밋했던 내용에 새로운 내용을 추가하거나 설명을 수정할 수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누락된 파일을 새로 추가하거나 기존의 파일을 업데이트 해야 할 때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이전 </a:t>
            </a:r>
            <a:r>
              <a:rPr lang="ko-KR" altLang="en-US" sz="1800" b="1" dirty="0" err="1">
                <a:latin typeface="+mn-ea"/>
              </a:rPr>
              <a:t>커밋의</a:t>
            </a:r>
            <a:r>
              <a:rPr lang="ko-KR" altLang="en-US" sz="1800" b="1" dirty="0">
                <a:latin typeface="+mn-ea"/>
              </a:rPr>
              <a:t> 설명을 변경하고 싶을 때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이번 실습은 사전에 이력이 준비되어 있는 로컬 저장소를 사용해보자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다운로드한 </a:t>
            </a:r>
            <a:r>
              <a:rPr lang="en-US" altLang="ko-KR" sz="1800" b="1" dirty="0" err="1">
                <a:latin typeface="+mn-ea"/>
              </a:rPr>
              <a:t>stepup</a:t>
            </a:r>
            <a:r>
              <a:rPr lang="en-US" altLang="ko-KR" sz="1800" b="1" dirty="0">
                <a:latin typeface="+mn-ea"/>
              </a:rPr>
              <a:t>-tutorial/tutorial1 </a:t>
            </a:r>
            <a:r>
              <a:rPr lang="ko-KR" altLang="en-US" sz="1800" b="1" dirty="0">
                <a:latin typeface="+mn-ea"/>
              </a:rPr>
              <a:t>폴더로 이동하자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 저장소의 이력은 아래 그림과 같다</a:t>
            </a:r>
            <a:r>
              <a:rPr lang="en-US" altLang="ko-KR" sz="1800" b="1" dirty="0">
                <a:latin typeface="+mn-ea"/>
              </a:rPr>
              <a:t>.</a:t>
            </a:r>
            <a:endParaRPr lang="ko-KR" altLang="en-US" sz="1800" b="1" dirty="0">
              <a:latin typeface="+mn-ea"/>
            </a:endParaRPr>
          </a:p>
        </p:txBody>
      </p:sp>
      <p:pic>
        <p:nvPicPr>
          <p:cNvPr id="1026" name="Picture 2" descr="저장소 이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290" y="4653136"/>
            <a:ext cx="26670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37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5493726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이전에 작성한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수정하기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76470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Log </a:t>
            </a:r>
            <a:r>
              <a:rPr lang="ko-KR" altLang="en-US" sz="1800" b="1" dirty="0">
                <a:latin typeface="+mn-ea"/>
              </a:rPr>
              <a:t>명령어를 실행해 이력을 확인해 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log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commit 326fc9f70d022afdd31b0072dbbae003783d77ed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Author: </a:t>
            </a:r>
            <a:r>
              <a:rPr lang="en-US" altLang="ko-KR" sz="1800" b="1" dirty="0" err="1">
                <a:latin typeface="+mn-ea"/>
              </a:rPr>
              <a:t>yourname</a:t>
            </a:r>
            <a:r>
              <a:rPr lang="en-US" altLang="ko-KR" sz="1800" b="1" dirty="0">
                <a:latin typeface="+mn-ea"/>
              </a:rPr>
              <a:t> &lt;yourname@yourmail.com&gt;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Date:   Mon Jul 16 23:17:56 2012 +0900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  add</a:t>
            </a:r>
            <a:r>
              <a:rPr lang="ko-KR" altLang="en-US" sz="1800" b="1" dirty="0">
                <a:latin typeface="+mn-ea"/>
              </a:rPr>
              <a:t>의 설명을 추가</a:t>
            </a:r>
          </a:p>
          <a:p>
            <a:pPr marL="0" indent="0">
              <a:buNone/>
            </a:pPr>
            <a:endParaRPr lang="ko-KR" altLang="en-US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commit 48eec1ddf73a7fb508ef664efd6b3d873631742f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Author: </a:t>
            </a:r>
            <a:r>
              <a:rPr lang="en-US" altLang="ko-KR" sz="1800" b="1" dirty="0" err="1">
                <a:latin typeface="+mn-ea"/>
              </a:rPr>
              <a:t>yourname</a:t>
            </a:r>
            <a:r>
              <a:rPr lang="en-US" altLang="ko-KR" sz="1800" b="1" dirty="0">
                <a:latin typeface="+mn-ea"/>
              </a:rPr>
              <a:t> &lt;yourname@yourmail.com&gt;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Date:   Mon Jul 16 23:16:14 2012 +0900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 first commit</a:t>
            </a:r>
            <a:endParaRPr lang="ko-KR" altLang="en-US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427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5709750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이전에 작성한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수정하기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76470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Sample.txt </a:t>
            </a:r>
            <a:r>
              <a:rPr lang="ko-KR" altLang="en-US" sz="1800" b="1" dirty="0">
                <a:latin typeface="+mn-ea"/>
              </a:rPr>
              <a:t>파일을 열고 </a:t>
            </a:r>
            <a:r>
              <a:rPr lang="en-US" altLang="ko-KR" sz="1800" b="1" dirty="0">
                <a:latin typeface="+mn-ea"/>
              </a:rPr>
              <a:t>commit</a:t>
            </a:r>
            <a:r>
              <a:rPr lang="ko-KR" altLang="en-US" sz="1800" b="1" dirty="0">
                <a:latin typeface="+mn-ea"/>
              </a:rPr>
              <a:t>의 설명을 추가하자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원숭이도 이해할 수 있는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명령어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add : </a:t>
            </a:r>
            <a:r>
              <a:rPr lang="ko-KR" altLang="en-US" sz="1800" b="1" dirty="0">
                <a:latin typeface="+mn-ea"/>
              </a:rPr>
              <a:t>변경 사항을 만들어서 인덱스에 </a:t>
            </a:r>
            <a:r>
              <a:rPr lang="ko-KR" altLang="en-US" sz="1800" b="1" dirty="0" err="1">
                <a:latin typeface="+mn-ea"/>
              </a:rPr>
              <a:t>등록해보기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commit :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인덱스의 상태를 기록하기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--amend </a:t>
            </a:r>
            <a:r>
              <a:rPr lang="ko-KR" altLang="en-US" sz="1800" b="1" dirty="0">
                <a:latin typeface="+mn-ea"/>
              </a:rPr>
              <a:t>옵션을 이용하여 커밋해 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add sample.txt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commit --amend</a:t>
            </a:r>
            <a:endParaRPr lang="ko-KR" altLang="en-US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512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5853766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이전에 작성한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수정하기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76470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편집기에서 커밋한 내용이 포함되어 있을 것이다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내용을 </a:t>
            </a:r>
            <a:r>
              <a:rPr lang="en-US" altLang="ko-KR" sz="1800" b="1" dirty="0">
                <a:latin typeface="+mn-ea"/>
              </a:rPr>
              <a:t>‘add</a:t>
            </a:r>
            <a:r>
              <a:rPr lang="ko-KR" altLang="en-US" sz="1800" b="1" dirty="0">
                <a:latin typeface="+mn-ea"/>
              </a:rPr>
              <a:t>와 </a:t>
            </a:r>
            <a:r>
              <a:rPr lang="en-US" altLang="ko-KR" sz="1800" b="1" dirty="0">
                <a:latin typeface="+mn-ea"/>
              </a:rPr>
              <a:t>commit</a:t>
            </a:r>
            <a:r>
              <a:rPr lang="ko-KR" altLang="en-US" sz="1800" b="1" dirty="0">
                <a:latin typeface="+mn-ea"/>
              </a:rPr>
              <a:t>의 설명을 추가</a:t>
            </a:r>
            <a:r>
              <a:rPr lang="en-US" altLang="ko-KR" sz="1800" b="1" dirty="0">
                <a:latin typeface="+mn-ea"/>
              </a:rPr>
              <a:t>＇</a:t>
            </a:r>
            <a:r>
              <a:rPr lang="ko-KR" altLang="en-US" sz="1800" b="1" dirty="0">
                <a:latin typeface="+mn-ea"/>
              </a:rPr>
              <a:t>로 바꾸어 넣은 다음 저장하고 빠져나온다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이로써 </a:t>
            </a:r>
            <a:r>
              <a:rPr lang="ko-KR" altLang="en-US" sz="1800" b="1" dirty="0" err="1">
                <a:latin typeface="+mn-ea"/>
              </a:rPr>
              <a:t>커밋의</a:t>
            </a:r>
            <a:r>
              <a:rPr lang="ko-KR" altLang="en-US" sz="1800" b="1" dirty="0">
                <a:latin typeface="+mn-ea"/>
              </a:rPr>
              <a:t> 내용이 수정되었다</a:t>
            </a:r>
            <a:r>
              <a:rPr lang="en-US" altLang="ko-KR" sz="1800" b="1" dirty="0">
                <a:latin typeface="+mn-ea"/>
              </a:rPr>
              <a:t>. Log </a:t>
            </a:r>
            <a:r>
              <a:rPr lang="ko-KR" altLang="en-US" sz="1800" b="1" dirty="0">
                <a:latin typeface="+mn-ea"/>
              </a:rPr>
              <a:t>명령어에서 이력과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메시지를 확인해보자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     $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log</a:t>
            </a: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     commit e9d75a02e62814541ee0410d9c1d1bf47ab1c057</a:t>
            </a: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     Author: </a:t>
            </a:r>
            <a:r>
              <a:rPr lang="en-US" altLang="ko-KR" sz="1600" b="1" dirty="0" err="1">
                <a:latin typeface="+mn-ea"/>
              </a:rPr>
              <a:t>yourname</a:t>
            </a:r>
            <a:r>
              <a:rPr lang="en-US" altLang="ko-KR" sz="1600" b="1" dirty="0">
                <a:latin typeface="+mn-ea"/>
              </a:rPr>
              <a:t> &lt;yourname@yourmail.com&gt;</a:t>
            </a: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     Date:   Mon Jul 16 23:17:56 2012 +0900</a:t>
            </a:r>
          </a:p>
          <a:p>
            <a:pPr marL="0" indent="0">
              <a:buNone/>
            </a:pPr>
            <a:endParaRPr lang="en-US" altLang="ko-KR" sz="16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       add</a:t>
            </a:r>
            <a:r>
              <a:rPr lang="ko-KR" altLang="en-US" sz="1600" b="1" dirty="0">
                <a:latin typeface="+mn-ea"/>
              </a:rPr>
              <a:t>와 </a:t>
            </a:r>
            <a:r>
              <a:rPr lang="en-US" altLang="ko-KR" sz="1600" b="1" dirty="0">
                <a:latin typeface="+mn-ea"/>
              </a:rPr>
              <a:t>commit</a:t>
            </a:r>
            <a:r>
              <a:rPr lang="ko-KR" altLang="en-US" sz="1600" b="1" dirty="0">
                <a:latin typeface="+mn-ea"/>
              </a:rPr>
              <a:t>의 설명을 추가</a:t>
            </a:r>
          </a:p>
          <a:p>
            <a:pPr marL="0" indent="0">
              <a:buNone/>
            </a:pPr>
            <a:endParaRPr lang="ko-KR" altLang="en-US" sz="16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     commit 48eec1ddf73a7fb508ef664efd6b3d873631742f</a:t>
            </a: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     Author: </a:t>
            </a:r>
            <a:r>
              <a:rPr lang="en-US" altLang="ko-KR" sz="1600" b="1" dirty="0" err="1">
                <a:latin typeface="+mn-ea"/>
              </a:rPr>
              <a:t>yourname</a:t>
            </a:r>
            <a:r>
              <a:rPr lang="en-US" altLang="ko-KR" sz="1600" b="1" dirty="0">
                <a:latin typeface="+mn-ea"/>
              </a:rPr>
              <a:t> &lt;yourname@yourmail.com&gt;</a:t>
            </a: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     Date:   Mon Jul 16 23:16:14 2012 +0900</a:t>
            </a:r>
          </a:p>
          <a:p>
            <a:pPr marL="0" indent="0">
              <a:buNone/>
            </a:pPr>
            <a:endParaRPr lang="en-US" altLang="ko-KR" sz="16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       first commit</a:t>
            </a:r>
            <a:endParaRPr lang="ko-KR" altLang="en-US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126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5709750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이전에 작성한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지우기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76470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Revert </a:t>
            </a:r>
            <a:r>
              <a:rPr lang="ko-KR" altLang="en-US" sz="1800" b="1" dirty="0">
                <a:latin typeface="+mn-ea"/>
              </a:rPr>
              <a:t>명령어를 이용하면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특정 </a:t>
            </a:r>
            <a:r>
              <a:rPr lang="ko-KR" altLang="en-US" sz="1800" b="1" dirty="0" err="1">
                <a:latin typeface="+mn-ea"/>
              </a:rPr>
              <a:t>커밋의</a:t>
            </a:r>
            <a:r>
              <a:rPr lang="ko-KR" altLang="en-US" sz="1800" b="1" dirty="0">
                <a:latin typeface="+mn-ea"/>
              </a:rPr>
              <a:t> 내용을 삭제할 수 있다</a:t>
            </a:r>
            <a:r>
              <a:rPr lang="en-US" altLang="ko-KR" sz="1800" b="1" dirty="0">
                <a:latin typeface="+mn-ea"/>
              </a:rPr>
              <a:t>. Rebase –I </a:t>
            </a:r>
            <a:r>
              <a:rPr lang="ko-KR" altLang="en-US" sz="1800" b="1" dirty="0">
                <a:latin typeface="+mn-ea"/>
              </a:rPr>
              <a:t>명령이나 </a:t>
            </a:r>
            <a:r>
              <a:rPr lang="en-US" altLang="ko-KR" sz="1800" b="1" dirty="0">
                <a:latin typeface="+mn-ea"/>
              </a:rPr>
              <a:t>reset </a:t>
            </a:r>
            <a:r>
              <a:rPr lang="ko-KR" altLang="en-US" sz="1800" b="1" dirty="0">
                <a:latin typeface="+mn-ea"/>
              </a:rPr>
              <a:t>명령어를 통해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삭제할 수도 있지만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해당 </a:t>
            </a:r>
            <a:r>
              <a:rPr lang="ko-KR" altLang="en-US" sz="1800" b="1" dirty="0" err="1">
                <a:latin typeface="+mn-ea"/>
              </a:rPr>
              <a:t>커밋이</a:t>
            </a:r>
            <a:r>
              <a:rPr lang="ko-KR" altLang="en-US" sz="1800" b="1" dirty="0">
                <a:latin typeface="+mn-ea"/>
              </a:rPr>
              <a:t> 이미 공개된 상태인 경우에는 이러한 삭제 작업을 함부로 하기 어렵다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이럴 때 </a:t>
            </a:r>
            <a:r>
              <a:rPr lang="en-US" altLang="ko-KR" sz="1800" b="1" dirty="0">
                <a:latin typeface="+mn-ea"/>
              </a:rPr>
              <a:t>revert </a:t>
            </a:r>
            <a:r>
              <a:rPr lang="ko-KR" altLang="en-US" sz="1800" b="1" dirty="0">
                <a:latin typeface="+mn-ea"/>
              </a:rPr>
              <a:t>명령어를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이용해 특정 </a:t>
            </a:r>
            <a:r>
              <a:rPr lang="ko-KR" altLang="en-US" sz="1800" b="1" dirty="0" err="1">
                <a:latin typeface="+mn-ea"/>
              </a:rPr>
              <a:t>커밋의</a:t>
            </a:r>
            <a:r>
              <a:rPr lang="ko-KR" altLang="en-US" sz="1800" b="1" dirty="0">
                <a:latin typeface="+mn-ea"/>
              </a:rPr>
              <a:t> 내용을 지우는 새로운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en-US" altLang="ko-KR" sz="1800" b="1" dirty="0">
                <a:latin typeface="+mn-ea"/>
              </a:rPr>
              <a:t>(B’)</a:t>
            </a:r>
            <a:r>
              <a:rPr lang="ko-KR" altLang="en-US" sz="1800" b="1" dirty="0">
                <a:latin typeface="+mn-ea"/>
              </a:rPr>
              <a:t>을 만들어 보다 안전하게 처리 가능하다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아래 그림에서 보면 </a:t>
            </a:r>
            <a:r>
              <a:rPr lang="en-US" altLang="ko-KR" sz="1800" b="1" dirty="0">
                <a:latin typeface="+mn-ea"/>
              </a:rPr>
              <a:t>revert </a:t>
            </a:r>
            <a:r>
              <a:rPr lang="ko-KR" altLang="en-US" sz="1800" b="1" dirty="0">
                <a:latin typeface="+mn-ea"/>
              </a:rPr>
              <a:t>명령어를 사용하여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B</a:t>
            </a:r>
            <a:r>
              <a:rPr lang="ko-KR" altLang="en-US" sz="1800" b="1" dirty="0">
                <a:latin typeface="+mn-ea"/>
              </a:rPr>
              <a:t>의 내용을 뒤집어 원래의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A </a:t>
            </a:r>
            <a:r>
              <a:rPr lang="ko-KR" altLang="en-US" sz="1800" b="1" dirty="0">
                <a:latin typeface="+mn-ea"/>
              </a:rPr>
              <a:t>상태로 돌아갈 수 있는 새로운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B’</a:t>
            </a:r>
            <a:r>
              <a:rPr lang="ko-KR" altLang="en-US" sz="1800" b="1" dirty="0">
                <a:latin typeface="+mn-ea"/>
              </a:rPr>
              <a:t>를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만들 수 있다</a:t>
            </a:r>
            <a:r>
              <a:rPr lang="en-US" altLang="ko-KR" sz="1800" b="1" dirty="0">
                <a:latin typeface="+mn-ea"/>
              </a:rPr>
              <a:t>.</a:t>
            </a:r>
            <a:endParaRPr lang="ko-KR" altLang="en-US" sz="16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121" y="4365104"/>
            <a:ext cx="36766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2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6285814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이전에 작성한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지우기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76470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Revert </a:t>
            </a:r>
            <a:r>
              <a:rPr lang="ko-KR" altLang="en-US" sz="1800" b="1" dirty="0">
                <a:latin typeface="+mn-ea"/>
              </a:rPr>
              <a:t>명령어를 이용하여 </a:t>
            </a:r>
            <a:r>
              <a:rPr lang="en-US" altLang="ko-KR" sz="1800" b="1" dirty="0">
                <a:latin typeface="+mn-ea"/>
              </a:rPr>
              <a:t>‘pull</a:t>
            </a:r>
            <a:r>
              <a:rPr lang="ko-KR" altLang="en-US" sz="1800" b="1" dirty="0">
                <a:latin typeface="+mn-ea"/>
              </a:rPr>
              <a:t>의 설명을 추가</a:t>
            </a:r>
            <a:r>
              <a:rPr lang="en-US" altLang="ko-KR" sz="1800" b="1" dirty="0">
                <a:latin typeface="+mn-ea"/>
              </a:rPr>
              <a:t>＇</a:t>
            </a:r>
            <a:r>
              <a:rPr lang="ko-KR" altLang="en-US" sz="1800" b="1" dirty="0">
                <a:latin typeface="+mn-ea"/>
              </a:rPr>
              <a:t>를 지워보도록 하자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다운로드한 </a:t>
            </a:r>
            <a:r>
              <a:rPr lang="en-US" altLang="ko-KR" sz="1800" b="1" dirty="0" err="1">
                <a:latin typeface="+mn-ea"/>
              </a:rPr>
              <a:t>stepup</a:t>
            </a:r>
            <a:r>
              <a:rPr lang="en-US" altLang="ko-KR" sz="1800" b="1" dirty="0">
                <a:latin typeface="+mn-ea"/>
              </a:rPr>
              <a:t>-tutorial/tutorial2 </a:t>
            </a:r>
            <a:r>
              <a:rPr lang="ko-KR" altLang="en-US" sz="1800" b="1" dirty="0">
                <a:latin typeface="+mn-ea"/>
              </a:rPr>
              <a:t>폴더로 이동한 후 저장소의 이력을 확인한다</a:t>
            </a:r>
            <a:r>
              <a:rPr lang="en-US" altLang="ko-KR" sz="1800" b="1" dirty="0">
                <a:latin typeface="+mn-ea"/>
              </a:rPr>
              <a:t>.</a:t>
            </a:r>
            <a:endParaRPr lang="ko-KR" altLang="en-US" sz="1600" b="1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71" y="2420888"/>
            <a:ext cx="45529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6285814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이전에 작성한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지우기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76470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Sample.txt </a:t>
            </a:r>
            <a:r>
              <a:rPr lang="ko-KR" altLang="en-US" sz="1800" b="1" dirty="0">
                <a:latin typeface="+mn-ea"/>
              </a:rPr>
              <a:t>파일을 열어 내용을 확인해 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원숭이도 이해할 수 있는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명령어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add : </a:t>
            </a:r>
            <a:r>
              <a:rPr lang="ko-KR" altLang="en-US" sz="1800" b="1" dirty="0">
                <a:latin typeface="+mn-ea"/>
              </a:rPr>
              <a:t>변경 사항을 만들어서 인덱스에 </a:t>
            </a:r>
            <a:r>
              <a:rPr lang="ko-KR" altLang="en-US" sz="1800" b="1" dirty="0" err="1">
                <a:latin typeface="+mn-ea"/>
              </a:rPr>
              <a:t>등록해보기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commit : </a:t>
            </a:r>
            <a:r>
              <a:rPr lang="ko-KR" altLang="en-US" sz="1800" b="1" dirty="0">
                <a:latin typeface="+mn-ea"/>
              </a:rPr>
              <a:t>인덱스의 상태를 기록하기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pull : </a:t>
            </a:r>
            <a:r>
              <a:rPr lang="ko-KR" altLang="en-US" sz="1800" b="1" dirty="0">
                <a:latin typeface="+mn-ea"/>
              </a:rPr>
              <a:t>원격 저장소의 내용을 가져오기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Revert</a:t>
            </a:r>
            <a:r>
              <a:rPr lang="ko-KR" altLang="en-US" sz="1800" b="1" dirty="0">
                <a:latin typeface="+mn-ea"/>
              </a:rPr>
              <a:t>를 이용하여 </a:t>
            </a:r>
            <a:r>
              <a:rPr lang="en-US" altLang="ko-KR" sz="1800" b="1" dirty="0">
                <a:latin typeface="+mn-ea"/>
              </a:rPr>
              <a:t>‘pull</a:t>
            </a:r>
            <a:r>
              <a:rPr lang="ko-KR" altLang="en-US" sz="1800" b="1" dirty="0">
                <a:latin typeface="+mn-ea"/>
              </a:rPr>
              <a:t>의 설명을 추가</a:t>
            </a:r>
            <a:r>
              <a:rPr lang="en-US" altLang="ko-KR" sz="1800" b="1" dirty="0">
                <a:latin typeface="+mn-ea"/>
              </a:rPr>
              <a:t>＇</a:t>
            </a:r>
            <a:r>
              <a:rPr lang="ko-KR" altLang="en-US" sz="1800" b="1" dirty="0">
                <a:latin typeface="+mn-ea"/>
              </a:rPr>
              <a:t>하는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취소한다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revert HEAD</a:t>
            </a: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    [master d47bb1d] Revert "pull</a:t>
            </a:r>
            <a:r>
              <a:rPr lang="ko-KR" altLang="en-US" sz="1600" b="1" dirty="0">
                <a:latin typeface="+mn-ea"/>
              </a:rPr>
              <a:t>의 설명을 추가</a:t>
            </a:r>
            <a:r>
              <a:rPr lang="en-US" altLang="ko-KR" sz="1600" b="1" dirty="0">
                <a:latin typeface="+mn-ea"/>
              </a:rPr>
              <a:t>"</a:t>
            </a: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    1 files changed, 1 insertions(+), 2 deletions(-)</a:t>
            </a:r>
          </a:p>
          <a:p>
            <a:pPr marL="0" indent="0">
              <a:buNone/>
            </a:pPr>
            <a:endParaRPr lang="ko-KR" altLang="en-US" sz="16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4797152"/>
            <a:ext cx="55245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0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작업트리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&amp;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인덱스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디렉토리는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이 프로젝트의 메타 데이터와 객체 </a:t>
            </a:r>
            <a:r>
              <a:rPr lang="en-US" altLang="ko-KR" sz="1800" b="1" dirty="0">
                <a:latin typeface="+mn-ea"/>
              </a:rPr>
              <a:t>DB</a:t>
            </a:r>
            <a:r>
              <a:rPr lang="ko-KR" altLang="en-US" sz="1800" b="1" dirty="0">
                <a:latin typeface="+mn-ea"/>
              </a:rPr>
              <a:t>를 저장하는 곳을 말하며 이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디렉토리가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의 핵심이다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</a:t>
            </a: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워킹 디렉토리는 프로젝트의 특정 버전을 </a:t>
            </a:r>
            <a:r>
              <a:rPr lang="en-US" altLang="ko-KR" sz="1800" b="1" dirty="0">
                <a:latin typeface="+mn-ea"/>
              </a:rPr>
              <a:t>Checkout </a:t>
            </a:r>
            <a:r>
              <a:rPr lang="ko-KR" altLang="en-US" sz="1800" b="1" dirty="0">
                <a:latin typeface="+mn-ea"/>
              </a:rPr>
              <a:t>한 것이다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디렉토리는 지금 작업하는 디스크에 있고 디렉토리 안에 압축된 </a:t>
            </a:r>
            <a:r>
              <a:rPr lang="en-US" altLang="ko-KR" sz="1800" b="1" dirty="0">
                <a:latin typeface="+mn-ea"/>
              </a:rPr>
              <a:t>DB</a:t>
            </a:r>
            <a:r>
              <a:rPr lang="ko-KR" altLang="en-US" sz="1800" b="1" dirty="0">
                <a:latin typeface="+mn-ea"/>
              </a:rPr>
              <a:t>에서 파일을 가져와서 워킹 디렉토리를 만든다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Staging Area</a:t>
            </a:r>
            <a:r>
              <a:rPr lang="ko-KR" altLang="en-US" sz="1800" b="1" dirty="0">
                <a:latin typeface="+mn-ea"/>
              </a:rPr>
              <a:t>는 커밋할 파일에 대한 정보를 저장하며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인덱스가 여기에 속한다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워킹 디렉토리에서 파일을 수정</a:t>
            </a: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800" b="1" dirty="0">
                <a:latin typeface="+mn-ea"/>
              </a:rPr>
              <a:t>Staging Area</a:t>
            </a:r>
            <a:r>
              <a:rPr lang="ko-KR" altLang="en-US" sz="1800" b="1" dirty="0">
                <a:latin typeface="+mn-ea"/>
              </a:rPr>
              <a:t>에 파일을 </a:t>
            </a:r>
            <a:r>
              <a:rPr lang="en-US" altLang="ko-KR" sz="1800" b="1" dirty="0">
                <a:latin typeface="+mn-ea"/>
              </a:rPr>
              <a:t>Stage </a:t>
            </a:r>
            <a:r>
              <a:rPr lang="ko-KR" altLang="en-US" sz="1800" b="1" dirty="0">
                <a:latin typeface="+mn-ea"/>
              </a:rPr>
              <a:t>해서 커밋할 스냅샷을 만들고</a:t>
            </a: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800" b="1" dirty="0">
                <a:latin typeface="+mn-ea"/>
              </a:rPr>
              <a:t>Staging Area</a:t>
            </a:r>
            <a:r>
              <a:rPr lang="ko-KR" altLang="en-US" sz="1800" b="1" dirty="0">
                <a:latin typeface="+mn-ea"/>
              </a:rPr>
              <a:t>에 있는 파일들을 커밋해서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디렉토리에 영구적인 스냅샷으로 저장</a:t>
            </a: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42910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6861878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커밋을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버리고 특정 버전으로 되돌아가기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76470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Reset </a:t>
            </a:r>
            <a:r>
              <a:rPr lang="ko-KR" altLang="en-US" sz="1800" b="1" dirty="0">
                <a:latin typeface="+mn-ea"/>
              </a:rPr>
              <a:t>명령어를 이용하면 더 이상 필요 없어진 </a:t>
            </a:r>
            <a:r>
              <a:rPr lang="ko-KR" altLang="en-US" sz="1800" b="1" dirty="0" err="1">
                <a:latin typeface="+mn-ea"/>
              </a:rPr>
              <a:t>커밋들을</a:t>
            </a:r>
            <a:r>
              <a:rPr lang="ko-KR" altLang="en-US" sz="1800" b="1" dirty="0">
                <a:latin typeface="+mn-ea"/>
              </a:rPr>
              <a:t> 버릴 수 있다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명령어 실행 시 어떤 모드로 실행할지 지정하여 </a:t>
            </a:r>
            <a:r>
              <a:rPr lang="en-US" altLang="ko-KR" sz="1800" b="1" dirty="0">
                <a:latin typeface="+mn-ea"/>
              </a:rPr>
              <a:t>‘HEAD’ </a:t>
            </a:r>
            <a:r>
              <a:rPr lang="ko-KR" altLang="en-US" sz="1800" b="1" dirty="0">
                <a:latin typeface="+mn-ea"/>
              </a:rPr>
              <a:t>위치와 인덱스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작업 트리 내용을 함께 되돌릴지 여부를 선택할 수 있다</a:t>
            </a:r>
            <a:r>
              <a:rPr lang="en-US" altLang="ko-KR" sz="1800" b="1" dirty="0">
                <a:latin typeface="+mn-ea"/>
              </a:rPr>
              <a:t>.</a:t>
            </a:r>
            <a:endParaRPr lang="ko-KR" altLang="en-US" sz="1600" b="1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420888"/>
            <a:ext cx="40671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4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6852996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커밋을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버리고 특정 버전으로 되돌아가기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76470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모드는 기본적으로 </a:t>
            </a:r>
            <a:r>
              <a:rPr lang="en-US" altLang="ko-KR" sz="1800" b="1" dirty="0">
                <a:latin typeface="+mn-ea"/>
              </a:rPr>
              <a:t>‘mixed’</a:t>
            </a:r>
            <a:r>
              <a:rPr lang="ko-KR" altLang="en-US" sz="1800" b="1" dirty="0">
                <a:latin typeface="+mn-ea"/>
              </a:rPr>
              <a:t>가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지정되며 아래의 </a:t>
            </a:r>
            <a:r>
              <a:rPr lang="ko-KR" altLang="en-US" sz="1800" b="1" dirty="0" err="1">
                <a:latin typeface="+mn-ea"/>
              </a:rPr>
              <a:t>표에서와</a:t>
            </a:r>
            <a:r>
              <a:rPr lang="ko-KR" altLang="en-US" sz="1800" b="1" dirty="0">
                <a:latin typeface="+mn-ea"/>
              </a:rPr>
              <a:t> 같이 </a:t>
            </a:r>
            <a:r>
              <a:rPr lang="en-US" altLang="ko-KR" sz="1800" b="1" dirty="0">
                <a:latin typeface="+mn-ea"/>
              </a:rPr>
              <a:t>‘soft’</a:t>
            </a:r>
            <a:r>
              <a:rPr lang="ko-KR" altLang="en-US" sz="1800" b="1" dirty="0">
                <a:latin typeface="+mn-ea"/>
              </a:rPr>
              <a:t>와 </a:t>
            </a:r>
            <a:r>
              <a:rPr lang="en-US" altLang="ko-KR" sz="1800" b="1" dirty="0">
                <a:latin typeface="+mn-ea"/>
              </a:rPr>
              <a:t>‘hard’ </a:t>
            </a:r>
            <a:r>
              <a:rPr lang="ko-KR" altLang="en-US" sz="1800" b="1" dirty="0">
                <a:latin typeface="+mn-ea"/>
              </a:rPr>
              <a:t>중에서 선택할 수도 있다</a:t>
            </a:r>
            <a:r>
              <a:rPr lang="en-US" altLang="ko-KR" sz="1800" b="1" dirty="0">
                <a:latin typeface="+mn-ea"/>
              </a:rPr>
              <a:t>.</a:t>
            </a:r>
            <a:endParaRPr lang="ko-KR" altLang="en-US" sz="1600" b="1" dirty="0">
              <a:latin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333629"/>
              </p:ext>
            </p:extLst>
          </p:nvPr>
        </p:nvGraphicFramePr>
        <p:xfrm>
          <a:off x="1419446" y="1916832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17943977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115534306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327276955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3499152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모드명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HEAD </a:t>
                      </a:r>
                      <a:r>
                        <a:rPr lang="ko-KR" altLang="en-US" dirty="0"/>
                        <a:t>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인덱스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작업 트리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0967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Soft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변경함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변경 안 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변경 안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27508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Mixed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변경함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변경함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변경 안 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73387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hard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변경함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변경함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변경함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07390945"/>
                  </a:ext>
                </a:extLst>
              </a:tr>
            </a:tbl>
          </a:graphicData>
        </a:graphic>
      </p:graphicFrame>
      <p:sp>
        <p:nvSpPr>
          <p:cNvPr id="7" name="내용 개체 틀 2"/>
          <p:cNvSpPr txBox="1">
            <a:spLocks/>
          </p:cNvSpPr>
          <p:nvPr/>
        </p:nvSpPr>
        <p:spPr>
          <a:xfrm>
            <a:off x="218974" y="4077072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 err="1">
                <a:latin typeface="+mn-ea"/>
              </a:rPr>
              <a:t>커밋만</a:t>
            </a:r>
            <a:r>
              <a:rPr lang="ko-KR" altLang="en-US" sz="1800" b="1" dirty="0">
                <a:latin typeface="+mn-ea"/>
              </a:rPr>
              <a:t> 되돌리고 싶을 때 </a:t>
            </a:r>
            <a:r>
              <a:rPr lang="en-US" altLang="ko-KR" sz="1800" b="1" dirty="0">
                <a:latin typeface="+mn-ea"/>
              </a:rPr>
              <a:t>(soft)</a:t>
            </a: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변경한 인덱스의 상태를 원래대로 되돌리고 싶을 때</a:t>
            </a:r>
            <a:r>
              <a:rPr lang="en-US" altLang="ko-KR" sz="1800" b="1" dirty="0">
                <a:latin typeface="+mn-ea"/>
              </a:rPr>
              <a:t> (mixed)</a:t>
            </a: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최근의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완전히 버리고 이전의 상태로 되돌리고 싶을 때 </a:t>
            </a:r>
            <a:r>
              <a:rPr lang="en-US" altLang="ko-KR" sz="1800" b="1" dirty="0">
                <a:latin typeface="+mn-ea"/>
              </a:rPr>
              <a:t>(hard)</a:t>
            </a:r>
            <a:endParaRPr lang="ko-KR" altLang="en-US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565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7149910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커밋을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버리고 특정 버전으로 되돌아가기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76470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Reset</a:t>
            </a:r>
            <a:r>
              <a:rPr lang="ko-KR" altLang="en-US" sz="1800" b="1" dirty="0">
                <a:latin typeface="+mn-ea"/>
              </a:rPr>
              <a:t>을 이용하여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앞 두 개의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삭제해보자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다운로드 한 </a:t>
            </a:r>
            <a:r>
              <a:rPr lang="en-US" altLang="ko-KR" sz="1800" b="1" dirty="0" err="1">
                <a:latin typeface="+mn-ea"/>
              </a:rPr>
              <a:t>stepup</a:t>
            </a:r>
            <a:r>
              <a:rPr lang="en-US" altLang="ko-KR" sz="1800" b="1" dirty="0">
                <a:latin typeface="+mn-ea"/>
              </a:rPr>
              <a:t>-tutorial/tutorial3 </a:t>
            </a:r>
            <a:r>
              <a:rPr lang="ko-KR" altLang="en-US" sz="1800" b="1" dirty="0">
                <a:latin typeface="+mn-ea"/>
              </a:rPr>
              <a:t>폴더로 이동한다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이 저장소의 이력은 다음 그림과 같다</a:t>
            </a:r>
            <a:r>
              <a:rPr lang="en-US" altLang="ko-KR" sz="1800" b="1" dirty="0">
                <a:latin typeface="+mn-ea"/>
              </a:rPr>
              <a:t>.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18974" y="4077072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Log </a:t>
            </a:r>
            <a:r>
              <a:rPr lang="ko-KR" altLang="en-US" sz="1800" b="1" dirty="0">
                <a:latin typeface="+mn-ea"/>
              </a:rPr>
              <a:t>명령어를 실행하여 이력을 확인한 후 </a:t>
            </a:r>
            <a:r>
              <a:rPr lang="en-US" altLang="ko-KR" sz="1800" b="1" dirty="0">
                <a:latin typeface="+mn-ea"/>
              </a:rPr>
              <a:t>sample.txt </a:t>
            </a:r>
            <a:r>
              <a:rPr lang="ko-KR" altLang="en-US" sz="1800" b="1" dirty="0">
                <a:latin typeface="+mn-ea"/>
              </a:rPr>
              <a:t>를 열어 내용을 확인하자</a:t>
            </a:r>
            <a:r>
              <a:rPr lang="en-US" altLang="ko-KR" sz="1800" b="1" dirty="0">
                <a:latin typeface="+mn-ea"/>
              </a:rPr>
              <a:t>.</a:t>
            </a:r>
            <a:endParaRPr lang="ko-KR" altLang="en-US" sz="1600" b="1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060848"/>
            <a:ext cx="46196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4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7221918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커밋을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버리고 특정 버전으로 되돌아가기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76470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Reset</a:t>
            </a:r>
            <a:r>
              <a:rPr lang="ko-KR" altLang="en-US" sz="1800" b="1" dirty="0">
                <a:latin typeface="+mn-ea"/>
              </a:rPr>
              <a:t>을 이용하여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삭제하자</a:t>
            </a:r>
            <a:r>
              <a:rPr lang="en-US" altLang="ko-KR" sz="1800" b="1" dirty="0">
                <a:latin typeface="+mn-ea"/>
              </a:rPr>
              <a:t>.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18974" y="3068960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  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$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reset –-hard HEAD~~</a:t>
            </a: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    HEAD is now at 326fc9f add</a:t>
            </a:r>
            <a:r>
              <a:rPr lang="ko-KR" altLang="en-US" sz="1600" b="1" dirty="0">
                <a:latin typeface="+mn-ea"/>
              </a:rPr>
              <a:t>의 설명을 추가</a:t>
            </a:r>
            <a:endParaRPr lang="en-US" altLang="ko-KR" sz="1600" b="1" dirty="0">
              <a:latin typeface="+mn-ea"/>
            </a:endParaRPr>
          </a:p>
          <a:p>
            <a:pPr marL="0" indent="0">
              <a:buNone/>
            </a:pPr>
            <a:endParaRPr lang="en-US" altLang="ko-KR" sz="1600" b="1" dirty="0">
              <a:latin typeface="+mn-ea"/>
            </a:endParaRPr>
          </a:p>
          <a:p>
            <a:pPr marL="0" indent="0">
              <a:buNone/>
            </a:pPr>
            <a:endParaRPr lang="en-US" altLang="ko-KR" sz="16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600" b="1" dirty="0">
                <a:latin typeface="+mn-ea"/>
              </a:rPr>
              <a:t>sample.txt</a:t>
            </a:r>
            <a:r>
              <a:rPr lang="ko-KR" altLang="en-US" sz="1600" b="1" dirty="0">
                <a:latin typeface="+mn-ea"/>
              </a:rPr>
              <a:t>를 열어 </a:t>
            </a:r>
            <a:r>
              <a:rPr lang="en-US" altLang="ko-KR" sz="1600" b="1" dirty="0">
                <a:latin typeface="+mn-ea"/>
              </a:rPr>
              <a:t>commit</a:t>
            </a:r>
            <a:r>
              <a:rPr lang="ko-KR" altLang="en-US" sz="1600" b="1" dirty="0">
                <a:latin typeface="+mn-ea"/>
              </a:rPr>
              <a:t>와 </a:t>
            </a:r>
            <a:r>
              <a:rPr lang="en-US" altLang="ko-KR" sz="1600" b="1" dirty="0">
                <a:latin typeface="+mn-ea"/>
              </a:rPr>
              <a:t>pull</a:t>
            </a:r>
            <a:r>
              <a:rPr lang="ko-KR" altLang="en-US" sz="1600" b="1" dirty="0">
                <a:latin typeface="+mn-ea"/>
              </a:rPr>
              <a:t>의 설명이 지워졌는지 확인한 후 </a:t>
            </a:r>
            <a:r>
              <a:rPr lang="en-US" altLang="ko-KR" sz="1600" b="1" dirty="0">
                <a:latin typeface="+mn-ea"/>
              </a:rPr>
              <a:t>log </a:t>
            </a:r>
            <a:r>
              <a:rPr lang="ko-KR" altLang="en-US" sz="1600" b="1" dirty="0">
                <a:latin typeface="+mn-ea"/>
              </a:rPr>
              <a:t>명령어를 실행하여 이력을 확인하자</a:t>
            </a:r>
            <a:r>
              <a:rPr lang="en-US" altLang="ko-KR" sz="16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6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600" b="1" dirty="0">
                <a:latin typeface="+mn-ea"/>
              </a:rPr>
              <a:t>Reset </a:t>
            </a:r>
            <a:r>
              <a:rPr lang="ko-KR" altLang="en-US" sz="1600" b="1" dirty="0">
                <a:latin typeface="+mn-ea"/>
              </a:rPr>
              <a:t>전의 </a:t>
            </a:r>
            <a:r>
              <a:rPr lang="ko-KR" altLang="en-US" sz="1600" b="1" dirty="0" err="1">
                <a:latin typeface="+mn-ea"/>
              </a:rPr>
              <a:t>커밋은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‘ORIG_HEAD’</a:t>
            </a:r>
            <a:r>
              <a:rPr lang="ko-KR" altLang="en-US" sz="1600" b="1" dirty="0">
                <a:latin typeface="+mn-ea"/>
              </a:rPr>
              <a:t>라는 이름으로 참조 가능하다</a:t>
            </a:r>
            <a:r>
              <a:rPr lang="en-US" altLang="ko-KR" sz="1600" b="1" dirty="0">
                <a:latin typeface="+mn-ea"/>
              </a:rPr>
              <a:t>. </a:t>
            </a:r>
            <a:r>
              <a:rPr lang="ko-KR" altLang="en-US" sz="1600" b="1" dirty="0">
                <a:latin typeface="+mn-ea"/>
              </a:rPr>
              <a:t>실수로 </a:t>
            </a:r>
            <a:r>
              <a:rPr lang="en-US" altLang="ko-KR" sz="1600" b="1" dirty="0">
                <a:latin typeface="+mn-ea"/>
              </a:rPr>
              <a:t>reset</a:t>
            </a:r>
            <a:r>
              <a:rPr lang="ko-KR" altLang="en-US" sz="1600" b="1" dirty="0">
                <a:latin typeface="+mn-ea"/>
              </a:rPr>
              <a:t>을 한 경우 </a:t>
            </a:r>
            <a:r>
              <a:rPr lang="en-US" altLang="ko-KR" sz="1600" b="1" dirty="0">
                <a:latin typeface="+mn-ea"/>
              </a:rPr>
              <a:t>‘ORIG_HEAD’</a:t>
            </a:r>
            <a:r>
              <a:rPr lang="ko-KR" altLang="en-US" sz="1600" b="1" dirty="0">
                <a:latin typeface="+mn-ea"/>
              </a:rPr>
              <a:t>로 </a:t>
            </a:r>
            <a:r>
              <a:rPr lang="en-US" altLang="ko-KR" sz="1600" b="1" dirty="0">
                <a:latin typeface="+mn-ea"/>
              </a:rPr>
              <a:t>reset</a:t>
            </a:r>
            <a:r>
              <a:rPr lang="ko-KR" altLang="en-US" sz="1600" b="1" dirty="0">
                <a:latin typeface="+mn-ea"/>
              </a:rPr>
              <a:t>하여 </a:t>
            </a:r>
            <a:r>
              <a:rPr lang="en-US" altLang="ko-KR" sz="1600" b="1" dirty="0">
                <a:latin typeface="+mn-ea"/>
              </a:rPr>
              <a:t>reset </a:t>
            </a:r>
            <a:r>
              <a:rPr lang="ko-KR" altLang="en-US" sz="1600" b="1" dirty="0">
                <a:latin typeface="+mn-ea"/>
              </a:rPr>
              <a:t>실행 전의 상태도 되돌릴 수 있다</a:t>
            </a:r>
            <a:r>
              <a:rPr lang="en-US" altLang="ko-KR" sz="1600" b="1" dirty="0">
                <a:latin typeface="+mn-ea"/>
              </a:rPr>
              <a:t>. </a:t>
            </a:r>
          </a:p>
          <a:p>
            <a:pPr>
              <a:buFontTx/>
              <a:buChar char="-"/>
            </a:pPr>
            <a:endParaRPr lang="en-US" altLang="ko-KR" sz="16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   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reset --hard ORIG_HEAD</a:t>
            </a: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    HEAD is now at 0d4a808 pull</a:t>
            </a:r>
            <a:r>
              <a:rPr lang="ko-KR" altLang="en-US" sz="1600" b="1" dirty="0">
                <a:latin typeface="+mn-ea"/>
              </a:rPr>
              <a:t>의 설명을 추가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633" y="1412776"/>
            <a:ext cx="46196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0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8481550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다른 브랜치로부터 특정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커밋을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가져와서 내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브랜치에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넣기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112474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Cherry-pick</a:t>
            </a:r>
            <a:r>
              <a:rPr lang="ko-KR" altLang="en-US" sz="1800" b="1" dirty="0">
                <a:latin typeface="+mn-ea"/>
              </a:rPr>
              <a:t>을 이용하면 다른 </a:t>
            </a:r>
            <a:r>
              <a:rPr lang="ko-KR" altLang="en-US" sz="1800" b="1" dirty="0" err="1">
                <a:latin typeface="+mn-ea"/>
              </a:rPr>
              <a:t>브랜치에서</a:t>
            </a:r>
            <a:r>
              <a:rPr lang="ko-KR" altLang="en-US" sz="1800" b="1" dirty="0">
                <a:latin typeface="+mn-ea"/>
              </a:rPr>
              <a:t> 지정한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복사하여 현재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가져올 수 있다</a:t>
            </a:r>
            <a:r>
              <a:rPr lang="en-US" altLang="ko-KR" sz="1800" b="1" dirty="0">
                <a:latin typeface="+mn-ea"/>
              </a:rPr>
              <a:t>.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18974" y="3933056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600" b="1" dirty="0">
                <a:latin typeface="+mn-ea"/>
              </a:rPr>
              <a:t>특정 </a:t>
            </a:r>
            <a:r>
              <a:rPr lang="ko-KR" altLang="en-US" sz="1600" b="1" dirty="0" err="1">
                <a:latin typeface="+mn-ea"/>
              </a:rPr>
              <a:t>브랜치에</a:t>
            </a:r>
            <a:r>
              <a:rPr lang="ko-KR" altLang="en-US" sz="1600" b="1" dirty="0">
                <a:latin typeface="+mn-ea"/>
              </a:rPr>
              <a:t> 잘못 추가한 </a:t>
            </a:r>
            <a:r>
              <a:rPr lang="ko-KR" altLang="en-US" sz="1600" b="1" dirty="0" err="1">
                <a:latin typeface="+mn-ea"/>
              </a:rPr>
              <a:t>커밋을</a:t>
            </a:r>
            <a:r>
              <a:rPr lang="ko-KR" altLang="en-US" sz="1600" b="1" dirty="0">
                <a:latin typeface="+mn-ea"/>
              </a:rPr>
              <a:t> 올바른 </a:t>
            </a:r>
            <a:r>
              <a:rPr lang="ko-KR" altLang="en-US" sz="1600" b="1" dirty="0" err="1">
                <a:latin typeface="+mn-ea"/>
              </a:rPr>
              <a:t>브랜치로</a:t>
            </a:r>
            <a:r>
              <a:rPr lang="ko-KR" altLang="en-US" sz="1600" b="1" dirty="0">
                <a:latin typeface="+mn-ea"/>
              </a:rPr>
              <a:t> 옮기려고 할 때</a:t>
            </a:r>
            <a:endParaRPr lang="en-US" altLang="ko-KR" sz="16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600" b="1" dirty="0">
                <a:latin typeface="+mn-ea"/>
              </a:rPr>
              <a:t>다른 </a:t>
            </a:r>
            <a:r>
              <a:rPr lang="ko-KR" altLang="en-US" sz="1600" b="1" dirty="0" err="1">
                <a:latin typeface="+mn-ea"/>
              </a:rPr>
              <a:t>브랜치의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커밋을</a:t>
            </a:r>
            <a:r>
              <a:rPr lang="ko-KR" altLang="en-US" sz="1600" b="1" dirty="0">
                <a:latin typeface="+mn-ea"/>
              </a:rPr>
              <a:t> 현재 </a:t>
            </a:r>
            <a:r>
              <a:rPr lang="ko-KR" altLang="en-US" sz="1600" b="1" dirty="0" err="1">
                <a:latin typeface="+mn-ea"/>
              </a:rPr>
              <a:t>브랜치에도</a:t>
            </a:r>
            <a:r>
              <a:rPr lang="ko-KR" altLang="en-US" sz="1600" b="1" dirty="0">
                <a:latin typeface="+mn-ea"/>
              </a:rPr>
              <a:t> 추가하고 싶을 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946" y="2601466"/>
            <a:ext cx="41910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6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8481550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다른 브랜치로부터 특정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커밋을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가져와서 내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브랜치에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넣기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112474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다운로드 한 </a:t>
            </a:r>
            <a:r>
              <a:rPr lang="en-US" altLang="ko-KR" sz="1800" b="1" dirty="0" err="1">
                <a:latin typeface="+mn-ea"/>
              </a:rPr>
              <a:t>stepup</a:t>
            </a:r>
            <a:r>
              <a:rPr lang="en-US" altLang="ko-KR" sz="1800" b="1" dirty="0">
                <a:latin typeface="+mn-ea"/>
              </a:rPr>
              <a:t>-tutorial/tutorial4 </a:t>
            </a:r>
            <a:r>
              <a:rPr lang="ko-KR" altLang="en-US" sz="1800" b="1" dirty="0">
                <a:latin typeface="+mn-ea"/>
              </a:rPr>
              <a:t>폴더로 이동한다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이 저장소의 이력은 다음 그림과 같다</a:t>
            </a:r>
            <a:r>
              <a:rPr lang="en-US" altLang="ko-KR" sz="1800" b="1" dirty="0">
                <a:latin typeface="+mn-ea"/>
              </a:rPr>
              <a:t>. 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18974" y="4941168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600" b="1" dirty="0">
                <a:latin typeface="+mn-ea"/>
              </a:rPr>
              <a:t>다른 </a:t>
            </a:r>
            <a:r>
              <a:rPr lang="ko-KR" altLang="en-US" sz="1600" b="1" dirty="0" err="1">
                <a:latin typeface="+mn-ea"/>
              </a:rPr>
              <a:t>브랜치에서</a:t>
            </a:r>
            <a:r>
              <a:rPr lang="ko-KR" altLang="en-US" sz="1600" b="1" dirty="0">
                <a:latin typeface="+mn-ea"/>
              </a:rPr>
              <a:t> 수행한 </a:t>
            </a:r>
            <a:r>
              <a:rPr lang="en-US" altLang="ko-KR" sz="1600" b="1" dirty="0">
                <a:latin typeface="+mn-ea"/>
              </a:rPr>
              <a:t>‘commit</a:t>
            </a:r>
            <a:r>
              <a:rPr lang="ko-KR" altLang="en-US" sz="1600" b="1" dirty="0">
                <a:latin typeface="+mn-ea"/>
              </a:rPr>
              <a:t>의 설명 추가</a:t>
            </a:r>
            <a:r>
              <a:rPr lang="en-US" altLang="ko-KR" sz="1600" b="1" dirty="0">
                <a:latin typeface="+mn-ea"/>
              </a:rPr>
              <a:t>‘ </a:t>
            </a:r>
            <a:r>
              <a:rPr lang="ko-KR" altLang="en-US" sz="1600" b="1" dirty="0" err="1">
                <a:latin typeface="+mn-ea"/>
              </a:rPr>
              <a:t>커밋</a:t>
            </a:r>
            <a:r>
              <a:rPr lang="ko-KR" altLang="en-US" sz="1600" b="1" dirty="0">
                <a:latin typeface="+mn-ea"/>
              </a:rPr>
              <a:t> 내용을 </a:t>
            </a:r>
            <a:r>
              <a:rPr lang="en-US" altLang="ko-KR" sz="1600" b="1" dirty="0">
                <a:latin typeface="+mn-ea"/>
              </a:rPr>
              <a:t>master </a:t>
            </a:r>
            <a:r>
              <a:rPr lang="ko-KR" altLang="en-US" sz="1600" b="1" dirty="0" err="1">
                <a:latin typeface="+mn-ea"/>
              </a:rPr>
              <a:t>브랜치로</a:t>
            </a:r>
            <a:r>
              <a:rPr lang="ko-KR" altLang="en-US" sz="1600" b="1" dirty="0">
                <a:latin typeface="+mn-ea"/>
              </a:rPr>
              <a:t> 가져와 보도록 하자</a:t>
            </a:r>
            <a:r>
              <a:rPr lang="en-US" altLang="ko-KR" sz="1600" b="1" dirty="0">
                <a:latin typeface="+mn-ea"/>
              </a:rPr>
              <a:t>.</a:t>
            </a:r>
            <a:endParaRPr lang="ko-KR" altLang="en-US" sz="16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071" y="2132856"/>
            <a:ext cx="37147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8481550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다른 브랜치로부터 특정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커밋을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가져와서 내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브랜치에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넣기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112474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이동한 후 </a:t>
            </a:r>
            <a:r>
              <a:rPr lang="en-US" altLang="ko-KR" sz="1800" b="1" dirty="0">
                <a:latin typeface="+mn-ea"/>
              </a:rPr>
              <a:t>, cherry-pick</a:t>
            </a:r>
            <a:r>
              <a:rPr lang="ko-KR" altLang="en-US" sz="1800" b="1" dirty="0">
                <a:latin typeface="+mn-ea"/>
              </a:rPr>
              <a:t>을 사용하여 </a:t>
            </a:r>
            <a:r>
              <a:rPr lang="en-US" altLang="ko-KR" sz="1800" b="1" dirty="0">
                <a:latin typeface="+mn-ea"/>
              </a:rPr>
              <a:t>‘commit</a:t>
            </a:r>
            <a:r>
              <a:rPr lang="ko-KR" altLang="en-US" sz="1800" b="1" dirty="0">
                <a:latin typeface="+mn-ea"/>
              </a:rPr>
              <a:t>의 설명 추가</a:t>
            </a:r>
            <a:r>
              <a:rPr lang="en-US" altLang="ko-KR" sz="1800" b="1" dirty="0">
                <a:latin typeface="+mn-ea"/>
              </a:rPr>
              <a:t>‘</a:t>
            </a:r>
            <a:r>
              <a:rPr lang="ko-KR" altLang="en-US" sz="1800" b="1" dirty="0">
                <a:latin typeface="+mn-ea"/>
              </a:rPr>
              <a:t>한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꺼내 </a:t>
            </a:r>
            <a:r>
              <a:rPr lang="en-US" altLang="ko-KR" sz="1800" b="1" dirty="0">
                <a:latin typeface="+mn-ea"/>
              </a:rPr>
              <a:t>master</a:t>
            </a:r>
            <a:r>
              <a:rPr lang="ko-KR" altLang="en-US" sz="1800" b="1" dirty="0">
                <a:latin typeface="+mn-ea"/>
              </a:rPr>
              <a:t>에 추가한다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문서 내의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“99daed2”</a:t>
            </a:r>
            <a:r>
              <a:rPr lang="ko-KR" altLang="en-US" sz="1800" b="1" dirty="0">
                <a:latin typeface="+mn-ea"/>
              </a:rPr>
              <a:t>와 다운로드 한 저장소 내의 </a:t>
            </a:r>
            <a:r>
              <a:rPr lang="ko-KR" altLang="en-US" sz="1800" b="1" dirty="0" err="1">
                <a:latin typeface="+mn-ea"/>
              </a:rPr>
              <a:t>커밋은</a:t>
            </a:r>
            <a:r>
              <a:rPr lang="ko-KR" altLang="en-US" sz="1800" b="1" dirty="0">
                <a:latin typeface="+mn-ea"/>
              </a:rPr>
              <a:t> 다를 가능성이 있다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다운로드 한 저장소 내에서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log</a:t>
            </a:r>
            <a:r>
              <a:rPr lang="ko-KR" altLang="en-US" sz="1800" b="1" dirty="0">
                <a:latin typeface="+mn-ea"/>
              </a:rPr>
              <a:t>를 실행하여 적절한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확인하고 사용하도록 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    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checkout master</a:t>
            </a: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     Switched to branch 'master'</a:t>
            </a: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    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cherry-pick 99daed2</a:t>
            </a: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     error: could not apply 99daed2... commit</a:t>
            </a: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     hint: after resolving the conflicts, mark the corrected paths</a:t>
            </a: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     hint: with '</a:t>
            </a:r>
            <a:r>
              <a:rPr lang="en-US" altLang="ko-KR" sz="1600" b="1" dirty="0" err="1">
                <a:latin typeface="+mn-ea"/>
              </a:rPr>
              <a:t>git</a:t>
            </a:r>
            <a:r>
              <a:rPr lang="en-US" altLang="ko-KR" sz="1600" b="1" dirty="0">
                <a:latin typeface="+mn-ea"/>
              </a:rPr>
              <a:t> add &lt;paths&gt;' or '</a:t>
            </a:r>
            <a:r>
              <a:rPr lang="en-US" altLang="ko-KR" sz="1600" b="1" dirty="0" err="1">
                <a:latin typeface="+mn-ea"/>
              </a:rPr>
              <a:t>git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en-US" altLang="ko-KR" sz="1600" b="1" dirty="0" err="1">
                <a:latin typeface="+mn-ea"/>
              </a:rPr>
              <a:t>rm</a:t>
            </a:r>
            <a:r>
              <a:rPr lang="en-US" altLang="ko-KR" sz="1600" b="1" dirty="0">
                <a:latin typeface="+mn-ea"/>
              </a:rPr>
              <a:t> &lt;paths&gt;'</a:t>
            </a: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     hi </a:t>
            </a:r>
            <a:r>
              <a:rPr lang="en-US" altLang="ko-KR" sz="1600" b="1" dirty="0" err="1">
                <a:latin typeface="+mn-ea"/>
              </a:rPr>
              <a:t>nt</a:t>
            </a:r>
            <a:r>
              <a:rPr lang="en-US" altLang="ko-KR" sz="1600" b="1" dirty="0">
                <a:latin typeface="+mn-ea"/>
              </a:rPr>
              <a:t>: and commit the result with '</a:t>
            </a:r>
            <a:r>
              <a:rPr lang="en-US" altLang="ko-KR" sz="1600" b="1" dirty="0" err="1">
                <a:latin typeface="+mn-ea"/>
              </a:rPr>
              <a:t>git</a:t>
            </a:r>
            <a:r>
              <a:rPr lang="en-US" altLang="ko-KR" sz="1600" b="1" dirty="0">
                <a:latin typeface="+mn-ea"/>
              </a:rPr>
              <a:t> commit‘</a:t>
            </a:r>
          </a:p>
          <a:p>
            <a:pPr marL="0" indent="0">
              <a:buNone/>
            </a:pPr>
            <a:endParaRPr lang="en-US" altLang="ko-KR" sz="16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600" b="1" dirty="0">
                <a:latin typeface="+mn-ea"/>
              </a:rPr>
              <a:t>충돌이 발생했다</a:t>
            </a:r>
            <a:r>
              <a:rPr lang="en-US" altLang="ko-KR" sz="1600" b="1" dirty="0">
                <a:latin typeface="+mn-ea"/>
              </a:rPr>
              <a:t>. Sample.txt</a:t>
            </a:r>
            <a:r>
              <a:rPr lang="ko-KR" altLang="en-US" sz="1600" b="1" dirty="0">
                <a:latin typeface="+mn-ea"/>
              </a:rPr>
              <a:t>를 열고 충돌 부분을 수정한 후 커밋하자</a:t>
            </a:r>
            <a:r>
              <a:rPr lang="en-US" altLang="ko-KR" sz="1600" b="1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    $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add sample.txt</a:t>
            </a:r>
          </a:p>
          <a:p>
            <a:pPr marL="0" indent="0"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    $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commit</a:t>
            </a:r>
          </a:p>
        </p:txBody>
      </p:sp>
    </p:spTree>
    <p:extLst>
      <p:ext uri="{BB962C8B-B14F-4D97-AF65-F5344CB8AC3E}">
        <p14:creationId xmlns:p14="http://schemas.microsoft.com/office/powerpoint/2010/main" val="239278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이력 편집하기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112474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Rebase </a:t>
            </a:r>
            <a:r>
              <a:rPr lang="ko-KR" altLang="en-US" sz="1800" b="1" dirty="0">
                <a:latin typeface="+mn-ea"/>
              </a:rPr>
              <a:t>명령어에 </a:t>
            </a:r>
            <a:r>
              <a:rPr lang="en-US" altLang="ko-KR" sz="1800" b="1" dirty="0">
                <a:latin typeface="+mn-ea"/>
              </a:rPr>
              <a:t>‘</a:t>
            </a:r>
            <a:r>
              <a:rPr lang="en-US" altLang="ko-KR" sz="1800" b="1" dirty="0" err="1">
                <a:latin typeface="+mn-ea"/>
              </a:rPr>
              <a:t>i</a:t>
            </a:r>
            <a:r>
              <a:rPr lang="en-US" altLang="ko-KR" sz="1800" b="1" dirty="0">
                <a:latin typeface="+mn-ea"/>
              </a:rPr>
              <a:t>’ </a:t>
            </a:r>
            <a:r>
              <a:rPr lang="ko-KR" altLang="en-US" sz="1800" b="1" dirty="0">
                <a:latin typeface="+mn-ea"/>
              </a:rPr>
              <a:t>옵션을 지정하면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다시 쓰거나 다른 </a:t>
            </a:r>
            <a:r>
              <a:rPr lang="ko-KR" altLang="en-US" sz="1800" b="1" dirty="0" err="1">
                <a:latin typeface="+mn-ea"/>
              </a:rPr>
              <a:t>커밋과</a:t>
            </a:r>
            <a:r>
              <a:rPr lang="ko-KR" altLang="en-US" sz="1800" b="1" dirty="0">
                <a:latin typeface="+mn-ea"/>
              </a:rPr>
              <a:t> 바꿔 넣을 수 있으며 특정 위치의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삭제하거나 여러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하나로 통합하는 작업을 할 수 잇다</a:t>
            </a:r>
            <a:r>
              <a:rPr lang="en-US" altLang="ko-KR" sz="1800" b="1" dirty="0">
                <a:latin typeface="+mn-ea"/>
              </a:rPr>
              <a:t>.</a:t>
            </a:r>
            <a:endParaRPr lang="en-US" altLang="ko-KR" sz="16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21" y="2658591"/>
            <a:ext cx="52768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이력 편집하기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4653136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Push </a:t>
            </a:r>
            <a:r>
              <a:rPr lang="ko-KR" altLang="en-US" sz="1800" b="1" dirty="0">
                <a:latin typeface="+mn-ea"/>
              </a:rPr>
              <a:t>하기 전 이전의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내용을 정리하고자 할 때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그룹으로 묶을 수 잇는 </a:t>
            </a:r>
            <a:r>
              <a:rPr lang="ko-KR" altLang="en-US" sz="1800" b="1" dirty="0" err="1">
                <a:latin typeface="+mn-ea"/>
              </a:rPr>
              <a:t>커밋들을</a:t>
            </a:r>
            <a:r>
              <a:rPr lang="ko-KR" altLang="en-US" sz="1800" b="1" dirty="0">
                <a:latin typeface="+mn-ea"/>
              </a:rPr>
              <a:t> 알기 쉽게 하나로 통합하려고 할 때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이전 </a:t>
            </a:r>
            <a:r>
              <a:rPr lang="ko-KR" altLang="en-US" sz="1800" b="1" dirty="0" err="1">
                <a:latin typeface="+mn-ea"/>
              </a:rPr>
              <a:t>커밋에</a:t>
            </a:r>
            <a:r>
              <a:rPr lang="ko-KR" altLang="en-US" sz="1800" b="1" dirty="0">
                <a:latin typeface="+mn-ea"/>
              </a:rPr>
              <a:t> 누락된 파일들을 나중에 추가하고자 할 때</a:t>
            </a:r>
            <a:endParaRPr lang="en-US" altLang="ko-KR" sz="1600" b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829020" y="980728"/>
            <a:ext cx="5276851" cy="3095625"/>
            <a:chOff x="1829020" y="980728"/>
            <a:chExt cx="5276851" cy="30956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9021" y="980728"/>
              <a:ext cx="5276850" cy="3095625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1829020" y="981075"/>
              <a:ext cx="870771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450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모두 통합하기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908720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다운로드한 </a:t>
            </a:r>
            <a:r>
              <a:rPr lang="en-US" altLang="ko-KR" sz="1800" b="1" dirty="0" err="1">
                <a:latin typeface="+mn-ea"/>
              </a:rPr>
              <a:t>stepup</a:t>
            </a:r>
            <a:r>
              <a:rPr lang="en-US" altLang="ko-KR" sz="1800" b="1" dirty="0">
                <a:latin typeface="+mn-ea"/>
              </a:rPr>
              <a:t>-tutorial/tutorial5 </a:t>
            </a:r>
            <a:r>
              <a:rPr lang="ko-KR" altLang="en-US" sz="1800" b="1" dirty="0">
                <a:latin typeface="+mn-ea"/>
              </a:rPr>
              <a:t>폴더로 이동한다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이 저장소의 이력은 다음 그림과 같다</a:t>
            </a:r>
            <a:r>
              <a:rPr lang="en-US" altLang="ko-KR" sz="1800" b="1" dirty="0">
                <a:latin typeface="+mn-ea"/>
              </a:rPr>
              <a:t>.</a:t>
            </a:r>
            <a:endParaRPr lang="en-US" altLang="ko-KR" sz="16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633" y="1916832"/>
            <a:ext cx="4619625" cy="1476375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221703" y="3645024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과거의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통합할 때는 </a:t>
            </a:r>
            <a:r>
              <a:rPr lang="en-US" altLang="ko-KR" sz="1800" b="1" dirty="0">
                <a:latin typeface="+mn-ea"/>
              </a:rPr>
              <a:t>rebase –</a:t>
            </a:r>
            <a:r>
              <a:rPr lang="en-US" altLang="ko-KR" sz="1800" b="1" dirty="0" err="1">
                <a:latin typeface="+mn-ea"/>
              </a:rPr>
              <a:t>i</a:t>
            </a:r>
            <a:r>
              <a:rPr lang="ko-KR" altLang="en-US" sz="1800" b="1" dirty="0">
                <a:latin typeface="+mn-ea"/>
              </a:rPr>
              <a:t>를 사용한다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rebase –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HEAD~~</a:t>
            </a: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- </a:t>
            </a:r>
            <a:r>
              <a:rPr lang="ko-KR" altLang="en-US" sz="1800" b="1" dirty="0">
                <a:latin typeface="+mn-ea"/>
              </a:rPr>
              <a:t>텍스트 에디터가 열리고 </a:t>
            </a:r>
            <a:r>
              <a:rPr lang="en-US" altLang="ko-KR" sz="1800" b="1" dirty="0">
                <a:latin typeface="+mn-ea"/>
              </a:rPr>
              <a:t>‘HEAD’</a:t>
            </a:r>
            <a:r>
              <a:rPr lang="ko-KR" altLang="en-US" sz="1800" b="1" dirty="0">
                <a:latin typeface="+mn-ea"/>
              </a:rPr>
              <a:t>에서 </a:t>
            </a:r>
            <a:r>
              <a:rPr lang="en-US" altLang="ko-KR" sz="1800" b="1" dirty="0">
                <a:latin typeface="+mn-ea"/>
              </a:rPr>
              <a:t>‘HEAD~~’</a:t>
            </a:r>
            <a:r>
              <a:rPr lang="ko-KR" altLang="en-US" sz="1800" b="1" dirty="0">
                <a:latin typeface="+mn-ea"/>
              </a:rPr>
              <a:t>까지의 </a:t>
            </a:r>
            <a:r>
              <a:rPr lang="ko-KR" altLang="en-US" sz="1800" b="1" dirty="0" err="1">
                <a:latin typeface="+mn-ea"/>
              </a:rPr>
              <a:t>커밋이</a:t>
            </a:r>
            <a:r>
              <a:rPr lang="ko-KR" altLang="en-US" sz="1800" b="1" dirty="0">
                <a:latin typeface="+mn-ea"/>
              </a:rPr>
              <a:t> 다음과 같이 표시된다</a:t>
            </a:r>
            <a:r>
              <a:rPr lang="en-US" altLang="ko-KR" sz="1800" b="1" dirty="0">
                <a:latin typeface="+mn-ea"/>
              </a:rPr>
              <a:t>.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800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gitignore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으로 프로젝트를 관리한다고 했을 때 그 프로젝트 안의 특정 파일들은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으로 관리할 필요 없는 것들도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    예</a:t>
            </a:r>
            <a:r>
              <a:rPr lang="en-US" altLang="ko-KR" sz="1800" b="1" dirty="0">
                <a:latin typeface="+mn-ea"/>
              </a:rPr>
              <a:t>)</a:t>
            </a:r>
            <a:r>
              <a:rPr lang="ko-KR" altLang="en-US" sz="1800" b="1" dirty="0">
                <a:latin typeface="+mn-ea"/>
              </a:rPr>
              <a:t>자동으로 생성되는 로그 파일들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빌드할 때 생기는 컴파일 된 파일들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파일 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편집 중 발생하는 임시 파일 등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- .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이 있는 디렉토리</a:t>
            </a:r>
            <a:r>
              <a:rPr lang="en-US" altLang="ko-KR" sz="1800" b="1" dirty="0">
                <a:latin typeface="+mn-ea"/>
              </a:rPr>
              <a:t>(</a:t>
            </a:r>
            <a:r>
              <a:rPr lang="ko-KR" altLang="en-US" sz="1800" b="1" dirty="0">
                <a:latin typeface="+mn-ea"/>
              </a:rPr>
              <a:t>최상위 폴더</a:t>
            </a:r>
            <a:r>
              <a:rPr lang="en-US" altLang="ko-KR" sz="1800" b="1" dirty="0">
                <a:latin typeface="+mn-ea"/>
              </a:rPr>
              <a:t>)</a:t>
            </a:r>
            <a:r>
              <a:rPr lang="ko-KR" altLang="en-US" sz="1800" b="1" dirty="0">
                <a:latin typeface="+mn-ea"/>
              </a:rPr>
              <a:t>로 이동해 </a:t>
            </a:r>
            <a:r>
              <a:rPr lang="en-US" altLang="ko-KR" sz="1800" b="1" dirty="0">
                <a:latin typeface="+mn-ea"/>
              </a:rPr>
              <a:t>.</a:t>
            </a:r>
            <a:r>
              <a:rPr lang="en-US" altLang="ko-KR" sz="1800" b="1" dirty="0" err="1">
                <a:latin typeface="+mn-ea"/>
              </a:rPr>
              <a:t>gitignore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파일을 만들면 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 </a:t>
            </a:r>
            <a:endParaRPr lang="en-US" altLang="ko-KR" sz="18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31" y="2884760"/>
            <a:ext cx="4873938" cy="39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8972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모두 통합하기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908720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pick 9a54fd4 commit</a:t>
            </a:r>
            <a:r>
              <a:rPr lang="ko-KR" altLang="en-US" sz="1800" b="1" dirty="0">
                <a:latin typeface="+mn-ea"/>
              </a:rPr>
              <a:t>의 설명 추가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pick 0d4a808 pull</a:t>
            </a:r>
            <a:r>
              <a:rPr lang="ko-KR" altLang="en-US" sz="1800" b="1" dirty="0">
                <a:latin typeface="+mn-ea"/>
              </a:rPr>
              <a:t>의 설명을 추가</a:t>
            </a:r>
          </a:p>
          <a:p>
            <a:pPr marL="0" indent="0">
              <a:buNone/>
            </a:pPr>
            <a:endParaRPr lang="ko-KR" altLang="en-US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Rebase 326fc9f..0d4a808 onto d286baa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Commands: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 p, pick = use commit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 r, reword = use commit, but edit the commit message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 e, edit = use commit, but stop for amending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 s, squash = use commit, but meld into previous commit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 f, fixup = like "squash", but discard this commit's log message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 x, exec = run command (the rest of the line) using shell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If you remove a line here THAT COMMIT WILL BE LOST.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However, if you remove everything, the rebase will be aborted.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9306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모두 통합하기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908720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두 번째 줄의 </a:t>
            </a:r>
            <a:r>
              <a:rPr lang="en-US" altLang="ko-KR" sz="1800" b="1" dirty="0">
                <a:latin typeface="+mn-ea"/>
              </a:rPr>
              <a:t>‘pick’ </a:t>
            </a:r>
            <a:r>
              <a:rPr lang="ko-KR" altLang="en-US" sz="1800" b="1" dirty="0">
                <a:latin typeface="+mn-ea"/>
              </a:rPr>
              <a:t>문자를 </a:t>
            </a:r>
            <a:r>
              <a:rPr lang="en-US" altLang="ko-KR" sz="1800" b="1" dirty="0">
                <a:latin typeface="+mn-ea"/>
              </a:rPr>
              <a:t>squash</a:t>
            </a:r>
            <a:r>
              <a:rPr lang="ko-KR" altLang="en-US" sz="1800" b="1" dirty="0">
                <a:latin typeface="+mn-ea"/>
              </a:rPr>
              <a:t>로 변경하고 저장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종료한다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이로써 두 개의 </a:t>
            </a:r>
            <a:r>
              <a:rPr lang="ko-KR" altLang="en-US" sz="1800" b="1" dirty="0" err="1">
                <a:latin typeface="+mn-ea"/>
              </a:rPr>
              <a:t>커밋이</a:t>
            </a:r>
            <a:r>
              <a:rPr lang="ko-KR" altLang="en-US" sz="1800" b="1" dirty="0">
                <a:latin typeface="+mn-ea"/>
              </a:rPr>
              <a:t> 하나의 </a:t>
            </a:r>
            <a:r>
              <a:rPr lang="ko-KR" altLang="en-US" sz="1800" b="1" dirty="0" err="1">
                <a:latin typeface="+mn-ea"/>
              </a:rPr>
              <a:t>커밋으로</a:t>
            </a:r>
            <a:r>
              <a:rPr lang="ko-KR" altLang="en-US" sz="1800" b="1" dirty="0">
                <a:latin typeface="+mn-ea"/>
              </a:rPr>
              <a:t> 통합되었다</a:t>
            </a:r>
            <a:r>
              <a:rPr lang="en-US" altLang="ko-KR" sz="1800" b="1" dirty="0">
                <a:latin typeface="+mn-ea"/>
              </a:rPr>
              <a:t>. Log </a:t>
            </a:r>
            <a:r>
              <a:rPr lang="ko-KR" altLang="en-US" sz="1800" b="1" dirty="0">
                <a:latin typeface="+mn-ea"/>
              </a:rPr>
              <a:t>명령어를 실행하여 이력을 확인해보자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924944"/>
            <a:ext cx="38004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4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수정하기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908720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다운로드한 </a:t>
            </a:r>
            <a:r>
              <a:rPr lang="en-US" altLang="ko-KR" sz="1800" b="1" dirty="0" err="1">
                <a:latin typeface="+mn-ea"/>
              </a:rPr>
              <a:t>stepup</a:t>
            </a:r>
            <a:r>
              <a:rPr lang="en-US" altLang="ko-KR" sz="1800" b="1" dirty="0">
                <a:latin typeface="+mn-ea"/>
              </a:rPr>
              <a:t>-tutorial/tutorial6 </a:t>
            </a:r>
            <a:r>
              <a:rPr lang="ko-KR" altLang="en-US" sz="1800" b="1" dirty="0">
                <a:latin typeface="+mn-ea"/>
              </a:rPr>
              <a:t>폴더로 이동한다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이 저장소의 이력은 다음 그림과 같다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633" y="1988840"/>
            <a:ext cx="4619625" cy="1476375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221703" y="3789040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Rebase –</a:t>
            </a:r>
            <a:r>
              <a:rPr lang="en-US" altLang="ko-KR" sz="1800" b="1" dirty="0" err="1">
                <a:latin typeface="+mn-ea"/>
              </a:rPr>
              <a:t>i</a:t>
            </a:r>
            <a:r>
              <a:rPr lang="ko-KR" altLang="en-US" sz="1800" b="1" dirty="0">
                <a:latin typeface="+mn-ea"/>
              </a:rPr>
              <a:t>를 사용하여 수정할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선택한다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rebase –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HEAD~~</a:t>
            </a:r>
          </a:p>
        </p:txBody>
      </p:sp>
    </p:spTree>
    <p:extLst>
      <p:ext uri="{BB962C8B-B14F-4D97-AF65-F5344CB8AC3E}">
        <p14:creationId xmlns:p14="http://schemas.microsoft.com/office/powerpoint/2010/main" val="291571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수정하기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908720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pick 9a54fd4 commit</a:t>
            </a:r>
            <a:r>
              <a:rPr lang="ko-KR" altLang="en-US" sz="1800" b="1" dirty="0">
                <a:latin typeface="+mn-ea"/>
              </a:rPr>
              <a:t>의 설명 추가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pick 0d4a808 pull </a:t>
            </a:r>
            <a:r>
              <a:rPr lang="ko-KR" altLang="en-US" sz="1800" b="1" dirty="0">
                <a:latin typeface="+mn-ea"/>
              </a:rPr>
              <a:t>설명을 추가</a:t>
            </a:r>
          </a:p>
          <a:p>
            <a:pPr marL="0" indent="0">
              <a:buNone/>
            </a:pPr>
            <a:endParaRPr lang="ko-KR" altLang="en-US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Rebase 326fc9f..0d4a808 onto d286baa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Commands: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 p, pick = use commit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 r, reword = use commit, but edit the commit message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 e, edit = use commit, but stop for amending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 s, squash = use commit, but meld into previous commit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 f, fixup = like "squash", but discard this commit's log message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 x, exec = run command (the rest of the line) using shell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If you remove a line here THAT COMMIT WILL BE LOST.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However, if you remove everything, the rebase will be aborted.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01186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수정하기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1052736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첫 번째 줄의 </a:t>
            </a:r>
            <a:r>
              <a:rPr lang="en-US" altLang="ko-KR" sz="1800" b="1" dirty="0">
                <a:latin typeface="+mn-ea"/>
              </a:rPr>
              <a:t>pick </a:t>
            </a:r>
            <a:r>
              <a:rPr lang="ko-KR" altLang="en-US" sz="1800" b="1" dirty="0">
                <a:latin typeface="+mn-ea"/>
              </a:rPr>
              <a:t>문자를 </a:t>
            </a:r>
            <a:r>
              <a:rPr lang="en-US" altLang="ko-KR" sz="1800" b="1" dirty="0">
                <a:latin typeface="+mn-ea"/>
              </a:rPr>
              <a:t>edit</a:t>
            </a:r>
            <a:r>
              <a:rPr lang="ko-KR" altLang="en-US" sz="1800" b="1" dirty="0">
                <a:latin typeface="+mn-ea"/>
              </a:rPr>
              <a:t>로 변경하여 저장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종료한다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그 후 다음과 같이 출력되고 수정할 </a:t>
            </a:r>
            <a:r>
              <a:rPr lang="ko-KR" altLang="en-US" sz="1800" b="1" dirty="0" err="1">
                <a:latin typeface="+mn-ea"/>
              </a:rPr>
              <a:t>커밋이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ko-KR" altLang="en-US" sz="1800" b="1" dirty="0" err="1">
                <a:latin typeface="+mn-ea"/>
              </a:rPr>
              <a:t>체크아웃된</a:t>
            </a:r>
            <a:r>
              <a:rPr lang="ko-KR" altLang="en-US" sz="1800" b="1" dirty="0">
                <a:latin typeface="+mn-ea"/>
              </a:rPr>
              <a:t> 상태가 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Stopped at d286baa... commit</a:t>
            </a:r>
            <a:r>
              <a:rPr lang="ko-KR" altLang="en-US" sz="1800" b="1" dirty="0">
                <a:latin typeface="+mn-ea"/>
              </a:rPr>
              <a:t>의 설명 추가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You can amend the commit now, with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 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commit --amend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Once you are satisfied with your changes, run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 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rebase –-continue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58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수정하기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1052736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Sample.txt</a:t>
            </a:r>
            <a:r>
              <a:rPr lang="ko-KR" altLang="en-US" sz="1800" b="1" dirty="0">
                <a:latin typeface="+mn-ea"/>
              </a:rPr>
              <a:t>를 열어 </a:t>
            </a:r>
            <a:r>
              <a:rPr lang="en-US" altLang="ko-KR" sz="1800" b="1" dirty="0">
                <a:latin typeface="+mn-ea"/>
              </a:rPr>
              <a:t>commit </a:t>
            </a:r>
            <a:r>
              <a:rPr lang="ko-KR" altLang="en-US" sz="1800" b="1" dirty="0">
                <a:latin typeface="+mn-ea"/>
              </a:rPr>
              <a:t>설명 부분을 적당히 편집한다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원숭이도 이해할 수 있는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명령어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add: </a:t>
            </a:r>
            <a:r>
              <a:rPr lang="ko-KR" altLang="en-US" sz="1800" b="1" dirty="0">
                <a:latin typeface="+mn-ea"/>
              </a:rPr>
              <a:t>변경 사항을 만들어서 인덱스에 </a:t>
            </a:r>
            <a:r>
              <a:rPr lang="ko-KR" altLang="en-US" sz="1800" b="1" dirty="0" err="1">
                <a:latin typeface="+mn-ea"/>
              </a:rPr>
              <a:t>등록해보기</a:t>
            </a:r>
            <a:endParaRPr lang="ko-KR" altLang="en-US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commit: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인덱스의 상태를 저장하기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pull: </a:t>
            </a:r>
            <a:r>
              <a:rPr lang="ko-KR" altLang="en-US" sz="1800" b="1" dirty="0">
                <a:latin typeface="+mn-ea"/>
              </a:rPr>
              <a:t>원격 저장소의 내용을 가져오기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Commit –-amend</a:t>
            </a:r>
            <a:r>
              <a:rPr lang="ko-KR" altLang="en-US" sz="1800" b="1" dirty="0">
                <a:latin typeface="+mn-ea"/>
              </a:rPr>
              <a:t>를 실행하여 변경한 내용을 저장한다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add sample.txt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commit --amend</a:t>
            </a:r>
          </a:p>
        </p:txBody>
      </p:sp>
    </p:spTree>
    <p:extLst>
      <p:ext uri="{BB962C8B-B14F-4D97-AF65-F5344CB8AC3E}">
        <p14:creationId xmlns:p14="http://schemas.microsoft.com/office/powerpoint/2010/main" val="428603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수정하기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1052736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Commit</a:t>
            </a:r>
            <a:r>
              <a:rPr lang="ko-KR" altLang="en-US" sz="1800" b="1" dirty="0">
                <a:latin typeface="+mn-ea"/>
              </a:rPr>
              <a:t>을 실행했다고 해서 </a:t>
            </a:r>
            <a:r>
              <a:rPr lang="en-US" altLang="ko-KR" sz="1800" b="1" dirty="0">
                <a:latin typeface="+mn-ea"/>
              </a:rPr>
              <a:t>rebase </a:t>
            </a:r>
            <a:r>
              <a:rPr lang="ko-KR" altLang="en-US" sz="1800" b="1" dirty="0">
                <a:latin typeface="+mn-ea"/>
              </a:rPr>
              <a:t>작업이 끝난 것은 아니다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이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작업이 종료했다는 것을 알리려면</a:t>
            </a:r>
            <a:r>
              <a:rPr lang="en-US" altLang="ko-KR" sz="1800" b="1" dirty="0">
                <a:latin typeface="+mn-ea"/>
              </a:rPr>
              <a:t>, --continue </a:t>
            </a:r>
            <a:r>
              <a:rPr lang="ko-KR" altLang="en-US" sz="1800" b="1" dirty="0">
                <a:latin typeface="+mn-ea"/>
              </a:rPr>
              <a:t>옵션을 지정하여 </a:t>
            </a:r>
            <a:r>
              <a:rPr lang="en-US" altLang="ko-KR" sz="1800" b="1" dirty="0">
                <a:latin typeface="+mn-ea"/>
              </a:rPr>
              <a:t>rebase</a:t>
            </a:r>
            <a:r>
              <a:rPr lang="ko-KR" altLang="en-US" sz="1800" b="1" dirty="0">
                <a:latin typeface="+mn-ea"/>
              </a:rPr>
              <a:t>를 실행해야 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rebase –-continue</a:t>
            </a: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 때 다른 </a:t>
            </a:r>
            <a:r>
              <a:rPr lang="ko-KR" altLang="en-US" sz="1800" b="1" dirty="0" err="1">
                <a:latin typeface="+mn-ea"/>
              </a:rPr>
              <a:t>커밋에</a:t>
            </a:r>
            <a:r>
              <a:rPr lang="ko-KR" altLang="en-US" sz="1800" b="1" dirty="0">
                <a:latin typeface="+mn-ea"/>
              </a:rPr>
              <a:t> 충돌이 발생할 수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 때는 충돌 부분을 수정한 후 </a:t>
            </a:r>
            <a:r>
              <a:rPr lang="en-US" altLang="ko-KR" sz="1800" b="1" dirty="0">
                <a:latin typeface="+mn-ea"/>
              </a:rPr>
              <a:t>add</a:t>
            </a:r>
            <a:r>
              <a:rPr lang="ko-KR" altLang="en-US" sz="1800" b="1" dirty="0">
                <a:latin typeface="+mn-ea"/>
              </a:rPr>
              <a:t>와 </a:t>
            </a:r>
            <a:r>
              <a:rPr lang="en-US" altLang="ko-KR" sz="1800" b="1" dirty="0">
                <a:latin typeface="+mn-ea"/>
              </a:rPr>
              <a:t>rebase –-continue</a:t>
            </a:r>
            <a:r>
              <a:rPr lang="ko-KR" altLang="en-US" sz="1800" b="1" dirty="0">
                <a:latin typeface="+mn-ea"/>
              </a:rPr>
              <a:t>를 실행하면 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 때 </a:t>
            </a:r>
            <a:r>
              <a:rPr lang="ko-KR" altLang="en-US" sz="1800" b="1" dirty="0" err="1">
                <a:latin typeface="+mn-ea"/>
              </a:rPr>
              <a:t>커밋은</a:t>
            </a:r>
            <a:r>
              <a:rPr lang="ko-KR" altLang="en-US" sz="1800" b="1" dirty="0">
                <a:latin typeface="+mn-ea"/>
              </a:rPr>
              <a:t> 필요 없으므로 실행하지 않아도 되며 만약 도중에 </a:t>
            </a:r>
            <a:r>
              <a:rPr lang="en-US" altLang="ko-KR" sz="1800" b="1" dirty="0">
                <a:latin typeface="+mn-ea"/>
              </a:rPr>
              <a:t>rebase </a:t>
            </a:r>
            <a:r>
              <a:rPr lang="ko-KR" altLang="en-US" sz="1800" b="1" dirty="0">
                <a:latin typeface="+mn-ea"/>
              </a:rPr>
              <a:t>작업을 중지하고자 하는 경우에는 </a:t>
            </a:r>
            <a:r>
              <a:rPr lang="en-US" altLang="ko-KR" sz="1800" b="1" dirty="0">
                <a:latin typeface="+mn-ea"/>
              </a:rPr>
              <a:t>rebase</a:t>
            </a:r>
            <a:r>
              <a:rPr lang="ko-KR" altLang="en-US" sz="1800" b="1" dirty="0">
                <a:latin typeface="+mn-ea"/>
              </a:rPr>
              <a:t>에 </a:t>
            </a:r>
            <a:r>
              <a:rPr lang="en-US" altLang="ko-KR" sz="1800" b="1" dirty="0">
                <a:latin typeface="+mn-ea"/>
              </a:rPr>
              <a:t>–-abort </a:t>
            </a:r>
            <a:r>
              <a:rPr lang="ko-KR" altLang="en-US" sz="1800" b="1" dirty="0">
                <a:latin typeface="+mn-ea"/>
              </a:rPr>
              <a:t>옵션을 지정하여 실행하면 된다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523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6357822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상의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커밋을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하나로 병합하기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1052736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병합</a:t>
            </a:r>
            <a:r>
              <a:rPr lang="en-US" altLang="ko-KR" sz="1800" b="1" dirty="0">
                <a:latin typeface="+mn-ea"/>
              </a:rPr>
              <a:t>(merge)</a:t>
            </a:r>
            <a:r>
              <a:rPr lang="ko-KR" altLang="en-US" sz="1800" b="1" dirty="0">
                <a:latin typeface="+mn-ea"/>
              </a:rPr>
              <a:t>할 때 사용할 수 있는 특별한 옵션인 </a:t>
            </a:r>
            <a:r>
              <a:rPr lang="en-US" altLang="ko-KR" sz="1800" b="1" dirty="0">
                <a:latin typeface="+mn-ea"/>
              </a:rPr>
              <a:t>–-squash </a:t>
            </a:r>
            <a:r>
              <a:rPr lang="ko-KR" altLang="en-US" sz="1800" b="1" dirty="0">
                <a:latin typeface="+mn-ea"/>
              </a:rPr>
              <a:t>옵션이 있다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이 옵션을 지정하여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병합하면 해당 </a:t>
            </a:r>
            <a:r>
              <a:rPr lang="ko-KR" altLang="en-US" sz="1800" b="1" dirty="0" err="1">
                <a:latin typeface="+mn-ea"/>
              </a:rPr>
              <a:t>브랜치의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전체를 통합한 </a:t>
            </a:r>
            <a:r>
              <a:rPr lang="ko-KR" altLang="en-US" sz="1800" b="1" dirty="0" err="1">
                <a:latin typeface="+mn-ea"/>
              </a:rPr>
              <a:t>커밋이</a:t>
            </a:r>
            <a:r>
              <a:rPr lang="ko-KR" altLang="en-US" sz="1800" b="1" dirty="0">
                <a:latin typeface="+mn-ea"/>
              </a:rPr>
              <a:t> 추가된다</a:t>
            </a:r>
            <a:r>
              <a:rPr lang="en-US" altLang="ko-KR" sz="1800" b="1" dirty="0">
                <a:latin typeface="+mn-ea"/>
              </a:rPr>
              <a:t>.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2530" name="Picture 2" descr="squash 옵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48880"/>
            <a:ext cx="516255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231642" y="4293096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토픽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안의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ko-KR" altLang="en-US" sz="1800" b="1" dirty="0" err="1">
                <a:latin typeface="+mn-ea"/>
              </a:rPr>
              <a:t>한꺼버에</a:t>
            </a:r>
            <a:r>
              <a:rPr lang="ko-KR" altLang="en-US" sz="1800" b="1" dirty="0">
                <a:latin typeface="+mn-ea"/>
              </a:rPr>
              <a:t> 모아서 통합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병합하고자 할 때 사용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199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6357822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상의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커밋을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하나로 병합하기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1052736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다운로드 한 </a:t>
            </a:r>
            <a:r>
              <a:rPr lang="en-US" altLang="ko-KR" sz="1800" b="1" dirty="0" err="1">
                <a:latin typeface="+mn-ea"/>
              </a:rPr>
              <a:t>stepup</a:t>
            </a:r>
            <a:r>
              <a:rPr lang="en-US" altLang="ko-KR" sz="1800" b="1" dirty="0">
                <a:latin typeface="+mn-ea"/>
              </a:rPr>
              <a:t>-tutorial/tutorial7 </a:t>
            </a:r>
            <a:r>
              <a:rPr lang="ko-KR" altLang="en-US" sz="1800" b="1" dirty="0">
                <a:latin typeface="+mn-ea"/>
              </a:rPr>
              <a:t>폴더로 이동한다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이 저장소의 이력은 다음 그림과 같다</a:t>
            </a:r>
            <a:r>
              <a:rPr lang="en-US" altLang="ko-KR" sz="1800" b="1" dirty="0">
                <a:latin typeface="+mn-ea"/>
              </a:rPr>
              <a:t>.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888967"/>
            <a:ext cx="37147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7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6141798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커밋변경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상의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커밋을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하나로 병합하기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8974" y="1052736"/>
            <a:ext cx="8496944" cy="648072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이동한 후 </a:t>
            </a:r>
            <a:r>
              <a:rPr lang="en-US" altLang="ko-KR" sz="1800" b="1" dirty="0">
                <a:latin typeface="+mn-ea"/>
              </a:rPr>
              <a:t>–-squash </a:t>
            </a:r>
            <a:r>
              <a:rPr lang="ko-KR" altLang="en-US" sz="1800" b="1" dirty="0">
                <a:latin typeface="+mn-ea"/>
              </a:rPr>
              <a:t>옵션을 지정하여 </a:t>
            </a:r>
            <a:r>
              <a:rPr lang="en-US" altLang="ko-KR" sz="1800" b="1" dirty="0">
                <a:latin typeface="+mn-ea"/>
              </a:rPr>
              <a:t>merge</a:t>
            </a:r>
            <a:r>
              <a:rPr lang="ko-KR" altLang="en-US" sz="1800" b="1" dirty="0">
                <a:latin typeface="+mn-ea"/>
              </a:rPr>
              <a:t>를 실행한다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checkout master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Switched to branch 'master'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merge --squash issue1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Auto-merging sample.txt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CONFLICT (content): Merge conflict in sample.txt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Squash commit -- not updating HEAD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Automatic merge failed; fix conflicts and then commit the result.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충돌이 발생했으므로 </a:t>
            </a:r>
            <a:r>
              <a:rPr lang="en-US" altLang="ko-KR" sz="1800" b="1" dirty="0">
                <a:latin typeface="+mn-ea"/>
              </a:rPr>
              <a:t>sample.txt</a:t>
            </a:r>
            <a:r>
              <a:rPr lang="ko-KR" altLang="en-US" sz="1800" b="1" dirty="0">
                <a:latin typeface="+mn-ea"/>
              </a:rPr>
              <a:t>를 열어 충돌 부분을 수정한 후 커밋한다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add sample.txt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commit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[master 0d744a7] Conflicts:   sample.txt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1 files changed, 4 insertions(+), 0 deletions(-)</a:t>
            </a:r>
          </a:p>
        </p:txBody>
      </p:sp>
    </p:spTree>
    <p:extLst>
      <p:ext uri="{BB962C8B-B14F-4D97-AF65-F5344CB8AC3E}">
        <p14:creationId xmlns:p14="http://schemas.microsoft.com/office/powerpoint/2010/main" val="107143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설치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1196752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  <a:hlinkClick r:id="rId3"/>
              </a:rPr>
              <a:t>Http://git-scm.com</a:t>
            </a:r>
            <a:r>
              <a:rPr lang="ko-KR" altLang="en-US" sz="1800" b="1" dirty="0">
                <a:latin typeface="+mn-ea"/>
              </a:rPr>
              <a:t>에 접속하여 설치 진행</a:t>
            </a:r>
            <a:endParaRPr lang="en-US" altLang="ko-KR" sz="18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844824"/>
            <a:ext cx="4791744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4577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76479" y="2581431"/>
            <a:ext cx="5791044" cy="710697"/>
          </a:xfrm>
        </p:spPr>
        <p:txBody>
          <a:bodyPr/>
          <a:lstStyle/>
          <a:p>
            <a:r>
              <a:rPr lang="en-US" altLang="ko-KR" sz="5131" dirty="0"/>
              <a:t>Thank you</a:t>
            </a:r>
            <a:endParaRPr lang="ko-KR" altLang="en-US" sz="513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2088090" y="3429266"/>
            <a:ext cx="50549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702365" y="3510143"/>
            <a:ext cx="3739271" cy="23686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solidFill>
                  <a:schemeClr val="bg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altLang="ko-KR" sz="171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Any questions?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4572679" y="5741249"/>
            <a:ext cx="0" cy="345293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026" y="5705591"/>
            <a:ext cx="1073832" cy="39717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843" y="5749481"/>
            <a:ext cx="1902942" cy="341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37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설치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1196752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의 </a:t>
            </a:r>
            <a:r>
              <a:rPr lang="en-US" altLang="ko-KR" sz="1800" b="1" dirty="0">
                <a:latin typeface="+mn-ea"/>
              </a:rPr>
              <a:t>Path</a:t>
            </a:r>
            <a:r>
              <a:rPr lang="ko-KR" altLang="en-US" sz="1800" b="1" dirty="0">
                <a:latin typeface="+mn-ea"/>
              </a:rPr>
              <a:t>를 선택하는 화면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1. Use </a:t>
            </a:r>
            <a:r>
              <a:rPr lang="en-US" altLang="ko-KR" sz="1600" b="1" dirty="0" err="1">
                <a:latin typeface="+mn-ea"/>
              </a:rPr>
              <a:t>Git</a:t>
            </a:r>
            <a:r>
              <a:rPr lang="en-US" altLang="ko-KR" sz="1600" b="1" dirty="0">
                <a:latin typeface="+mn-ea"/>
              </a:rPr>
              <a:t> from </a:t>
            </a:r>
            <a:r>
              <a:rPr lang="en-US" altLang="ko-KR" sz="1600" b="1" dirty="0" err="1">
                <a:latin typeface="+mn-ea"/>
              </a:rPr>
              <a:t>Git</a:t>
            </a:r>
            <a:r>
              <a:rPr lang="en-US" altLang="ko-KR" sz="1600" b="1" dirty="0">
                <a:latin typeface="+mn-ea"/>
              </a:rPr>
              <a:t> Bash Only : </a:t>
            </a:r>
            <a:r>
              <a:rPr lang="ko-KR" altLang="en-US" sz="1600" b="1" dirty="0">
                <a:latin typeface="+mn-ea"/>
              </a:rPr>
              <a:t>기본 유닉스 계열과 같은 </a:t>
            </a:r>
            <a:r>
              <a:rPr lang="en-US" altLang="ko-KR" sz="1600" b="1" dirty="0">
                <a:latin typeface="+mn-ea"/>
              </a:rPr>
              <a:t>Path</a:t>
            </a:r>
            <a:r>
              <a:rPr lang="ko-KR" altLang="en-US" sz="1600" b="1" dirty="0">
                <a:latin typeface="+mn-ea"/>
              </a:rPr>
              <a:t>를 사용</a:t>
            </a:r>
            <a:endParaRPr lang="en-US" altLang="ko-KR" sz="16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2. Use </a:t>
            </a:r>
            <a:r>
              <a:rPr lang="en-US" altLang="ko-KR" sz="1600" b="1" dirty="0" err="1">
                <a:latin typeface="+mn-ea"/>
              </a:rPr>
              <a:t>Git</a:t>
            </a:r>
            <a:r>
              <a:rPr lang="en-US" altLang="ko-KR" sz="1600" b="1" dirty="0">
                <a:latin typeface="+mn-ea"/>
              </a:rPr>
              <a:t> from the Windows Command Prompt : </a:t>
            </a:r>
            <a:r>
              <a:rPr lang="ko-KR" altLang="en-US" sz="1600" b="1" dirty="0">
                <a:latin typeface="+mn-ea"/>
              </a:rPr>
              <a:t>윈도우 계열의 </a:t>
            </a:r>
            <a:r>
              <a:rPr lang="en-US" altLang="ko-KR" sz="1600" b="1" dirty="0">
                <a:latin typeface="+mn-ea"/>
              </a:rPr>
              <a:t>Path</a:t>
            </a:r>
            <a:r>
              <a:rPr lang="ko-KR" altLang="en-US" sz="1600" b="1" dirty="0">
                <a:latin typeface="+mn-ea"/>
              </a:rPr>
              <a:t>를 사용</a:t>
            </a:r>
            <a:endParaRPr lang="en-US" altLang="ko-KR" sz="16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3. Use </a:t>
            </a:r>
            <a:r>
              <a:rPr lang="en-US" altLang="ko-KR" sz="1600" b="1" dirty="0" err="1">
                <a:latin typeface="+mn-ea"/>
              </a:rPr>
              <a:t>Git</a:t>
            </a:r>
            <a:r>
              <a:rPr lang="en-US" altLang="ko-KR" sz="1600" b="1" dirty="0">
                <a:latin typeface="+mn-ea"/>
              </a:rPr>
              <a:t> and optional Unix tools from the Windows Prompt : </a:t>
            </a:r>
            <a:r>
              <a:rPr lang="ko-KR" altLang="en-US" sz="1600" b="1" dirty="0">
                <a:latin typeface="+mn-ea"/>
              </a:rPr>
              <a:t>명령 프롬프트에서 </a:t>
            </a:r>
            <a:r>
              <a:rPr lang="en-US" altLang="ko-KR" sz="1600" b="1" dirty="0" err="1">
                <a:latin typeface="+mn-ea"/>
              </a:rPr>
              <a:t>Git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및 유닉스 도구를 사용하도록 설정함</a:t>
            </a:r>
            <a:endParaRPr lang="en-US" altLang="ko-KR" sz="1600" b="1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800" b="1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128" y="2976920"/>
            <a:ext cx="4791744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37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설치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1268760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의 문서 끝맺음을 선택하는 화면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1. Checkout Windows-style, commit Unix-style line endings </a:t>
            </a:r>
            <a:r>
              <a:rPr lang="ko-KR" altLang="en-US" sz="1600" b="1" dirty="0">
                <a:latin typeface="+mn-ea"/>
              </a:rPr>
              <a:t>옵션을 일반적으로 선택</a:t>
            </a:r>
            <a:endParaRPr lang="en-US" altLang="ko-KR" sz="18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20" y="2492896"/>
            <a:ext cx="4791744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5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60" y="44624"/>
            <a:ext cx="9154860" cy="6853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278320" y="-171400"/>
            <a:ext cx="2661832" cy="147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algn="ctr" defTabSz="914018"/>
            <a:r>
              <a:rPr lang="en-US" altLang="ko-KR" sz="42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C</a:t>
            </a:r>
            <a:r>
              <a:rPr lang="en-US" altLang="ko-KR" sz="28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ontents</a:t>
            </a: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직사각형 3"/>
          <p:cNvSpPr>
            <a:spLocks noChangeArrowheads="1"/>
          </p:cNvSpPr>
          <p:nvPr/>
        </p:nvSpPr>
        <p:spPr bwMode="auto">
          <a:xfrm>
            <a:off x="1602055" y="1543459"/>
            <a:ext cx="5996177" cy="6690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08" tIns="45704" rIns="91408" bIns="45704">
            <a:spAutoFit/>
          </a:bodyPr>
          <a:lstStyle/>
          <a:p>
            <a:pPr defTabSz="914018">
              <a:lnSpc>
                <a:spcPct val="130000"/>
              </a:lnSpc>
            </a:pPr>
            <a:r>
              <a:rPr lang="en-US" altLang="ko-KR" sz="3200" b="1" dirty="0">
                <a:latin typeface="맑은 고딕" pitchFamily="50" charset="-127"/>
                <a:ea typeface="맑은 고딕" pitchFamily="50" charset="-127"/>
              </a:rPr>
              <a:t>Ⅰ. </a:t>
            </a:r>
            <a:r>
              <a:rPr lang="en-US" altLang="ko-KR" sz="3200" b="1" dirty="0" err="1">
                <a:latin typeface="맑은 고딕" pitchFamily="50" charset="-127"/>
                <a:ea typeface="맑은 고딕" pitchFamily="50" charset="-127"/>
              </a:rPr>
              <a:t>Git</a:t>
            </a:r>
            <a:r>
              <a:rPr lang="ko-KR" altLang="en-US" sz="3200" b="1" dirty="0">
                <a:latin typeface="맑은 고딕" pitchFamily="50" charset="-127"/>
                <a:ea typeface="맑은 고딕" pitchFamily="50" charset="-127"/>
              </a:rPr>
              <a:t>의 기본</a:t>
            </a:r>
            <a:r>
              <a:rPr lang="en-US" altLang="ko-KR" sz="3200" b="1" dirty="0">
                <a:latin typeface="맑은 고딕" pitchFamily="50" charset="-127"/>
                <a:ea typeface="맑은 고딕" pitchFamily="50" charset="-127"/>
              </a:rPr>
              <a:t>             </a:t>
            </a: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defTabSz="914018">
              <a:lnSpc>
                <a:spcPct val="130000"/>
              </a:lnSpc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Ⅱ.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저장소 공유</a:t>
            </a:r>
            <a:endParaRPr kumimoji="1" lang="en-US" altLang="ko-KR" sz="2000" dirty="0"/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defTabSz="914018">
              <a:lnSpc>
                <a:spcPct val="130000"/>
              </a:lnSpc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Ⅲ.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변경 이력 통합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브랜치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원격 저장소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태그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커밋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변경</a:t>
            </a: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898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설치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실행 시 사용할 터미널 에뮬레이터 선택 화면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1. Use </a:t>
            </a:r>
            <a:r>
              <a:rPr lang="en-US" altLang="ko-KR" sz="1600" b="1" dirty="0" err="1">
                <a:latin typeface="+mn-ea"/>
              </a:rPr>
              <a:t>MinTTY</a:t>
            </a:r>
            <a:r>
              <a:rPr lang="en-US" altLang="ko-KR" sz="1600" b="1" dirty="0">
                <a:latin typeface="+mn-ea"/>
              </a:rPr>
              <a:t> : CLI</a:t>
            </a:r>
            <a:r>
              <a:rPr lang="ko-KR" altLang="en-US" sz="1600" b="1" dirty="0">
                <a:latin typeface="+mn-ea"/>
              </a:rPr>
              <a:t> 사용 시 </a:t>
            </a:r>
            <a:r>
              <a:rPr lang="en-US" altLang="ko-KR" sz="1600" b="1" dirty="0" err="1">
                <a:latin typeface="+mn-ea"/>
              </a:rPr>
              <a:t>MinTTY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사용 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윈도우 상에서 유닉스 계열이 동작하게 해 주는 에뮬레이터인 </a:t>
            </a:r>
            <a:r>
              <a:rPr lang="en-US" altLang="ko-KR" sz="1600" b="1" dirty="0" err="1">
                <a:latin typeface="+mn-ea"/>
              </a:rPr>
              <a:t>cygwin</a:t>
            </a:r>
            <a:r>
              <a:rPr lang="ko-KR" altLang="en-US" sz="1600" b="1" dirty="0">
                <a:latin typeface="+mn-ea"/>
              </a:rPr>
              <a:t>을 위한 터미널 에뮬레이터</a:t>
            </a:r>
            <a:r>
              <a:rPr lang="en-US" altLang="ko-KR" sz="1600" b="1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16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2. Use Window‘s default console window : CLI </a:t>
            </a:r>
            <a:r>
              <a:rPr lang="ko-KR" altLang="en-US" sz="1600" b="1" dirty="0">
                <a:latin typeface="+mn-ea"/>
              </a:rPr>
              <a:t>사용 시 윈도우 명령 프롬프트 사용</a:t>
            </a:r>
            <a:endParaRPr lang="en-US" altLang="ko-KR" sz="1800" b="1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636912"/>
            <a:ext cx="4791744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73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설치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기타 확장 옵션 선택 유무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1. Enable file system caching : </a:t>
            </a:r>
            <a:r>
              <a:rPr lang="ko-KR" altLang="en-US" sz="1600" b="1" dirty="0">
                <a:latin typeface="+mn-ea"/>
              </a:rPr>
              <a:t>캐시 사용 유무</a:t>
            </a:r>
            <a:r>
              <a:rPr lang="en-US" altLang="ko-KR" sz="1600" b="1" dirty="0">
                <a:latin typeface="+mn-ea"/>
              </a:rPr>
              <a:t>. </a:t>
            </a:r>
            <a:r>
              <a:rPr lang="ko-KR" altLang="en-US" sz="1600" b="1" dirty="0">
                <a:latin typeface="+mn-ea"/>
              </a:rPr>
              <a:t>사용 권장</a:t>
            </a:r>
            <a:endParaRPr lang="en-US" altLang="ko-KR" sz="1600" b="1" dirty="0">
              <a:latin typeface="+mn-ea"/>
            </a:endParaRPr>
          </a:p>
          <a:p>
            <a:pPr marL="0" indent="0">
              <a:buNone/>
            </a:pPr>
            <a:endParaRPr lang="en-US" altLang="ko-KR" sz="16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2. Enable </a:t>
            </a:r>
            <a:r>
              <a:rPr lang="en-US" altLang="ko-KR" sz="1600" b="1" dirty="0" err="1">
                <a:latin typeface="+mn-ea"/>
              </a:rPr>
              <a:t>Git</a:t>
            </a:r>
            <a:r>
              <a:rPr lang="en-US" altLang="ko-KR" sz="1600" b="1" dirty="0">
                <a:latin typeface="+mn-ea"/>
              </a:rPr>
              <a:t> Credential Manager : </a:t>
            </a:r>
            <a:r>
              <a:rPr lang="ko-KR" altLang="en-US" sz="1600" b="1" dirty="0">
                <a:latin typeface="+mn-ea"/>
              </a:rPr>
              <a:t>저장소의 권한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보안 등에 대한 기능 지원</a:t>
            </a:r>
            <a:r>
              <a:rPr lang="en-US" altLang="ko-KR" sz="1600" b="1" dirty="0">
                <a:latin typeface="+mn-ea"/>
              </a:rPr>
              <a:t>. </a:t>
            </a:r>
            <a:r>
              <a:rPr lang="ko-KR" altLang="en-US" sz="1600" b="1" dirty="0">
                <a:latin typeface="+mn-ea"/>
              </a:rPr>
              <a:t>개인용으로 사용하는 것이 아니라면 사용 권장</a:t>
            </a:r>
            <a:endParaRPr lang="en-US" altLang="ko-KR" sz="1600" b="1" dirty="0">
              <a:latin typeface="+mn-ea"/>
            </a:endParaRPr>
          </a:p>
          <a:p>
            <a:pPr marL="0" indent="0">
              <a:buNone/>
            </a:pPr>
            <a:endParaRPr lang="en-US" altLang="ko-KR" sz="16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b="1" dirty="0">
                <a:latin typeface="+mn-ea"/>
              </a:rPr>
              <a:t> 3. Enable symbolic links : </a:t>
            </a:r>
            <a:r>
              <a:rPr lang="ko-KR" altLang="en-US" sz="1600" b="1" dirty="0" err="1">
                <a:latin typeface="+mn-ea"/>
              </a:rPr>
              <a:t>심볼릭</a:t>
            </a:r>
            <a:r>
              <a:rPr lang="ko-KR" altLang="en-US" sz="1600" b="1" dirty="0">
                <a:latin typeface="+mn-ea"/>
              </a:rPr>
              <a:t> 사용 유무</a:t>
            </a:r>
            <a:endParaRPr lang="en-US" altLang="ko-KR" sz="1800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184058"/>
            <a:ext cx="4320480" cy="334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39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marL="457200" indent="-457200" defTabSz="914018">
              <a:lnSpc>
                <a:spcPct val="80000"/>
              </a:lnSpc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초기 설정</a:t>
            </a: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- </a:t>
            </a:r>
            <a:r>
              <a:rPr lang="ko-KR" altLang="en-US" sz="1800" b="1" dirty="0">
                <a:latin typeface="+mn-ea"/>
              </a:rPr>
              <a:t>사용할 수 있는 옵션과 가장 일반적으로 사용되는 하위 명령어 나열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AutoNum type="arabicPeriod" startAt="2"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help –-all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-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의 전체 하위 명령어 목록</a:t>
            </a:r>
            <a:r>
              <a:rPr lang="en-US" altLang="ko-KR" sz="1800" b="1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0507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marL="457200" indent="-457200" defTabSz="914018">
              <a:lnSpc>
                <a:spcPct val="80000"/>
              </a:lnSpc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초기 설정</a:t>
            </a: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설치 버전 확인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시작 메뉴 </a:t>
            </a:r>
            <a:r>
              <a:rPr lang="en-US" altLang="ko-KR" sz="1800" b="1" dirty="0">
                <a:latin typeface="+mn-ea"/>
              </a:rPr>
              <a:t>&gt; </a:t>
            </a:r>
            <a:r>
              <a:rPr lang="ko-KR" altLang="en-US" sz="1800" b="1" dirty="0">
                <a:latin typeface="+mn-ea"/>
              </a:rPr>
              <a:t>모든 프로그램 </a:t>
            </a:r>
            <a:r>
              <a:rPr lang="en-US" altLang="ko-KR" sz="1800" b="1" dirty="0">
                <a:latin typeface="+mn-ea"/>
              </a:rPr>
              <a:t>&gt;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&gt;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Bash</a:t>
            </a:r>
            <a:r>
              <a:rPr lang="ko-KR" altLang="en-US" sz="1800" b="1" dirty="0">
                <a:latin typeface="+mn-ea"/>
              </a:rPr>
              <a:t> 실행</a:t>
            </a: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–-version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커맨드 입력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현재 설치된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의 버전 정보 확인</a:t>
            </a: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1447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marL="457200" indent="-457200" defTabSz="914018">
              <a:lnSpc>
                <a:spcPct val="80000"/>
              </a:lnSpc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초기 설정</a:t>
            </a: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사용자 정보 등록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설치한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에 본인의 사용자 명과 메일 주소를 등록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여기서 설정한 사용자 정보는 변경 이력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정보 등을 확인하는데 사용</a:t>
            </a: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의 설정 내역은 사용자의 홈 폴더의 </a:t>
            </a:r>
            <a:r>
              <a:rPr lang="en-US" altLang="ko-KR" sz="1800" b="1" dirty="0">
                <a:latin typeface="+mn-ea"/>
              </a:rPr>
              <a:t>.</a:t>
            </a:r>
            <a:r>
              <a:rPr lang="en-US" altLang="ko-KR" sz="1800" b="1" dirty="0" err="1">
                <a:latin typeface="+mn-ea"/>
              </a:rPr>
              <a:t>gitconfig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파일에 기록됨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직접 </a:t>
            </a:r>
            <a:r>
              <a:rPr lang="en-US" altLang="ko-KR" sz="1800" b="1" dirty="0">
                <a:latin typeface="+mn-ea"/>
              </a:rPr>
              <a:t>.</a:t>
            </a:r>
            <a:r>
              <a:rPr lang="en-US" altLang="ko-KR" sz="1800" b="1" dirty="0" err="1">
                <a:latin typeface="+mn-ea"/>
              </a:rPr>
              <a:t>gitconfig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파일을 편집할 수도 있지만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여기서는 </a:t>
            </a:r>
            <a:r>
              <a:rPr lang="en-US" altLang="ko-KR" sz="1800" b="1" dirty="0">
                <a:latin typeface="+mn-ea"/>
              </a:rPr>
              <a:t>config </a:t>
            </a:r>
            <a:r>
              <a:rPr lang="ko-KR" altLang="en-US" sz="1800" b="1" dirty="0">
                <a:latin typeface="+mn-ea"/>
              </a:rPr>
              <a:t>명령어를 이용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 startAt="3"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config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–-global user.name “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사용자이름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”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config –-global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user.email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“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메일주소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”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23528" y="4725144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사용자 정보 확인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config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–-global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--list</a:t>
            </a:r>
          </a:p>
        </p:txBody>
      </p:sp>
    </p:spTree>
    <p:extLst>
      <p:ext uri="{BB962C8B-B14F-4D97-AF65-F5344CB8AC3E}">
        <p14:creationId xmlns:p14="http://schemas.microsoft.com/office/powerpoint/2010/main" val="2641395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marL="457200" indent="-457200" defTabSz="914018">
              <a:lnSpc>
                <a:spcPct val="80000"/>
              </a:lnSpc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초기 설정</a:t>
            </a: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-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의 출력 메시지 색상 설정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config –-global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color.ui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auto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23528" y="27809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한글을 포함하는 파일명 처리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윈도우 환경에서 </a:t>
            </a:r>
            <a:r>
              <a:rPr lang="en-US" altLang="ko-KR" sz="1800" b="1" dirty="0">
                <a:latin typeface="+mn-ea"/>
              </a:rPr>
              <a:t>CLI</a:t>
            </a:r>
            <a:r>
              <a:rPr lang="ko-KR" altLang="en-US" sz="1800" b="1" dirty="0">
                <a:latin typeface="+mn-ea"/>
              </a:rPr>
              <a:t>를 사용하는 경우 한글을 포함하는 파일명은 </a:t>
            </a:r>
            <a:r>
              <a:rPr lang="en-US" altLang="ko-KR" sz="1800" b="1" dirty="0">
                <a:latin typeface="+mn-ea"/>
              </a:rPr>
              <a:t>“346/226/260/250…”</a:t>
            </a:r>
            <a:r>
              <a:rPr lang="ko-KR" altLang="en-US" sz="1800" b="1" dirty="0">
                <a:latin typeface="+mn-ea"/>
              </a:rPr>
              <a:t>라는 형식으로 표시되는 문제가 있음</a:t>
            </a: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아래 설정을 추가하면 한글 포함 파일명도 올바르게 표시됨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config –-global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core.quotepath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off</a:t>
            </a:r>
          </a:p>
        </p:txBody>
      </p:sp>
    </p:spTree>
    <p:extLst>
      <p:ext uri="{BB962C8B-B14F-4D97-AF65-F5344CB8AC3E}">
        <p14:creationId xmlns:p14="http://schemas.microsoft.com/office/powerpoint/2010/main" val="3840333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marL="457200" indent="-457200" defTabSz="914018">
              <a:lnSpc>
                <a:spcPct val="80000"/>
              </a:lnSpc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새 저장소 만들기</a:t>
            </a: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- </a:t>
            </a:r>
            <a:r>
              <a:rPr lang="ko-KR" altLang="en-US" sz="1800" b="1" dirty="0">
                <a:latin typeface="+mn-ea"/>
              </a:rPr>
              <a:t>새로운 저장소 </a:t>
            </a:r>
            <a:r>
              <a:rPr lang="ko-KR" altLang="en-US" sz="1800" b="1" dirty="0" err="1">
                <a:latin typeface="+mn-ea"/>
              </a:rPr>
              <a:t>만들어보기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먼저 로컬에 </a:t>
            </a:r>
            <a:r>
              <a:rPr lang="en-US" altLang="ko-KR" sz="1800" b="1" dirty="0">
                <a:latin typeface="+mn-ea"/>
              </a:rPr>
              <a:t>‘</a:t>
            </a:r>
            <a:r>
              <a:rPr lang="en-US" altLang="ko-KR" sz="1800" b="1" dirty="0" err="1">
                <a:latin typeface="+mn-ea"/>
              </a:rPr>
              <a:t>tuto</a:t>
            </a:r>
            <a:r>
              <a:rPr lang="en-US" altLang="ko-KR" sz="1800" b="1" dirty="0">
                <a:latin typeface="+mn-ea"/>
              </a:rPr>
              <a:t>’</a:t>
            </a:r>
            <a:r>
              <a:rPr lang="ko-KR" altLang="en-US" sz="1800" b="1" dirty="0">
                <a:latin typeface="+mn-ea"/>
              </a:rPr>
              <a:t>라는 이름으로 빈 폴더를 만들어 로컬 저장소로 등록해 봅시다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일단 아무 곳에다 </a:t>
            </a:r>
            <a:r>
              <a:rPr lang="en-US" altLang="ko-KR" sz="1800" b="1" dirty="0">
                <a:latin typeface="+mn-ea"/>
              </a:rPr>
              <a:t>‘</a:t>
            </a:r>
            <a:r>
              <a:rPr lang="en-US" altLang="ko-KR" sz="1800" b="1" dirty="0" err="1">
                <a:latin typeface="+mn-ea"/>
              </a:rPr>
              <a:t>tuto</a:t>
            </a:r>
            <a:r>
              <a:rPr lang="en-US" altLang="ko-KR" sz="1800" b="1" dirty="0">
                <a:latin typeface="+mn-ea"/>
              </a:rPr>
              <a:t>’</a:t>
            </a:r>
            <a:r>
              <a:rPr lang="ko-KR" altLang="en-US" sz="1800" b="1" dirty="0">
                <a:latin typeface="+mn-ea"/>
              </a:rPr>
              <a:t>라는 폴더를 생성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해당 폴더로 이동하여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Bash </a:t>
            </a:r>
            <a:r>
              <a:rPr lang="ko-KR" altLang="en-US" sz="1800" b="1" dirty="0">
                <a:latin typeface="+mn-ea"/>
              </a:rPr>
              <a:t>실행</a:t>
            </a: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init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이제</a:t>
            </a:r>
            <a:r>
              <a:rPr lang="en-US" altLang="ko-KR" sz="1800" b="1" dirty="0">
                <a:latin typeface="+mn-ea"/>
              </a:rPr>
              <a:t> ‘</a:t>
            </a:r>
            <a:r>
              <a:rPr lang="en-US" altLang="ko-KR" sz="1800" b="1" dirty="0" err="1">
                <a:latin typeface="+mn-ea"/>
              </a:rPr>
              <a:t>Tuto</a:t>
            </a:r>
            <a:r>
              <a:rPr lang="en-US" altLang="ko-KR" sz="1800" b="1" dirty="0">
                <a:latin typeface="+mn-ea"/>
              </a:rPr>
              <a:t>’</a:t>
            </a:r>
            <a:r>
              <a:rPr lang="ko-KR" altLang="en-US" sz="1800" b="1" dirty="0">
                <a:latin typeface="+mn-ea"/>
              </a:rPr>
              <a:t>폴더가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로컬 저장소로 등록이 됐으며 이후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의 메타 데이터가 저장됨</a:t>
            </a: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2894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marL="457200" indent="-457200" defTabSz="914018">
              <a:lnSpc>
                <a:spcPct val="80000"/>
              </a:lnSpc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파일 커밋하기</a:t>
            </a: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- </a:t>
            </a:r>
            <a:r>
              <a:rPr lang="ko-KR" altLang="en-US" sz="1800" b="1" dirty="0">
                <a:latin typeface="+mn-ea"/>
              </a:rPr>
              <a:t>새로운 저장소 </a:t>
            </a:r>
            <a:r>
              <a:rPr lang="ko-KR" altLang="en-US" sz="1800" b="1" dirty="0" err="1">
                <a:latin typeface="+mn-ea"/>
              </a:rPr>
              <a:t>만들어보기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800" b="1" dirty="0">
                <a:latin typeface="+mn-ea"/>
              </a:rPr>
              <a:t>‘</a:t>
            </a:r>
            <a:r>
              <a:rPr lang="en-US" altLang="ko-KR" sz="1800" b="1" dirty="0" err="1">
                <a:latin typeface="+mn-ea"/>
              </a:rPr>
              <a:t>tuto</a:t>
            </a:r>
            <a:r>
              <a:rPr lang="en-US" altLang="ko-KR" sz="1800" b="1" dirty="0">
                <a:latin typeface="+mn-ea"/>
              </a:rPr>
              <a:t>’</a:t>
            </a:r>
            <a:r>
              <a:rPr lang="ko-KR" altLang="en-US" sz="1800" b="1" dirty="0">
                <a:latin typeface="+mn-ea"/>
              </a:rPr>
              <a:t> 폴더에 </a:t>
            </a:r>
            <a:r>
              <a:rPr lang="en-US" altLang="ko-KR" sz="1800" b="1" dirty="0">
                <a:latin typeface="+mn-ea"/>
              </a:rPr>
              <a:t>sample.txt </a:t>
            </a:r>
            <a:r>
              <a:rPr lang="ko-KR" altLang="en-US" sz="1800" b="1" dirty="0">
                <a:latin typeface="+mn-ea"/>
              </a:rPr>
              <a:t>파일 생성</a:t>
            </a:r>
            <a:r>
              <a:rPr lang="en-US" altLang="ko-KR" sz="1800" b="1" dirty="0">
                <a:latin typeface="+mn-ea"/>
              </a:rPr>
              <a:t>. (</a:t>
            </a:r>
            <a:r>
              <a:rPr lang="ko-KR" altLang="en-US" sz="1800" b="1" dirty="0">
                <a:latin typeface="+mn-ea"/>
              </a:rPr>
              <a:t>파일 내용에는 적당히 </a:t>
            </a:r>
            <a:r>
              <a:rPr lang="en-US" altLang="ko-KR" sz="1800" b="1" dirty="0">
                <a:latin typeface="+mn-ea"/>
              </a:rPr>
              <a:t>‘</a:t>
            </a:r>
            <a:r>
              <a:rPr lang="ko-KR" altLang="en-US" sz="1800" b="1" dirty="0" err="1">
                <a:latin typeface="+mn-ea"/>
              </a:rPr>
              <a:t>메디치교육센터</a:t>
            </a:r>
            <a:r>
              <a:rPr lang="en-US" altLang="ko-KR" sz="1800" b="1" dirty="0">
                <a:latin typeface="+mn-ea"/>
              </a:rPr>
              <a:t>’</a:t>
            </a:r>
            <a:r>
              <a:rPr lang="ko-KR" altLang="en-US" sz="1800" b="1" dirty="0">
                <a:latin typeface="+mn-ea"/>
              </a:rPr>
              <a:t>라고 텍스트 입력</a:t>
            </a:r>
            <a:r>
              <a:rPr lang="en-US" altLang="ko-KR" sz="1800" b="1" dirty="0">
                <a:latin typeface="+mn-ea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800" b="1" dirty="0">
                <a:latin typeface="+mn-ea"/>
              </a:rPr>
              <a:t>‘</a:t>
            </a:r>
            <a:r>
              <a:rPr lang="en-US" altLang="ko-KR" sz="1800" b="1" dirty="0" err="1">
                <a:latin typeface="+mn-ea"/>
              </a:rPr>
              <a:t>tuto</a:t>
            </a:r>
            <a:r>
              <a:rPr lang="en-US" altLang="ko-KR" sz="1800" b="1" dirty="0">
                <a:latin typeface="+mn-ea"/>
              </a:rPr>
              <a:t>’</a:t>
            </a:r>
            <a:r>
              <a:rPr lang="ko-KR" altLang="en-US" sz="1800" b="1" dirty="0">
                <a:latin typeface="+mn-ea"/>
              </a:rPr>
              <a:t>폴더에서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bash </a:t>
            </a:r>
            <a:r>
              <a:rPr lang="ko-KR" altLang="en-US" sz="1800" b="1" dirty="0">
                <a:latin typeface="+mn-ea"/>
              </a:rPr>
              <a:t>실행</a:t>
            </a: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의 관리 하에 있는 폴더의 </a:t>
            </a:r>
            <a:r>
              <a:rPr lang="ko-KR" altLang="en-US" sz="1800" b="1" dirty="0" err="1">
                <a:latin typeface="+mn-ea"/>
              </a:rPr>
              <a:t>작업트리와</a:t>
            </a:r>
            <a:r>
              <a:rPr lang="ko-KR" altLang="en-US" sz="1800" b="1" dirty="0">
                <a:latin typeface="+mn-ea"/>
              </a:rPr>
              <a:t> 인덱스 상태를 확인하려면 </a:t>
            </a:r>
            <a:r>
              <a:rPr lang="en-US" altLang="ko-KR" sz="1800" b="1" dirty="0">
                <a:latin typeface="+mn-ea"/>
              </a:rPr>
              <a:t>status </a:t>
            </a:r>
            <a:r>
              <a:rPr lang="ko-KR" altLang="en-US" sz="1800" b="1" dirty="0">
                <a:latin typeface="+mn-ea"/>
              </a:rPr>
              <a:t>명령어를 사용</a:t>
            </a: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2798064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marL="457200" indent="-457200" defTabSz="914018">
              <a:lnSpc>
                <a:spcPct val="80000"/>
              </a:lnSpc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파일 커밋하기</a:t>
            </a: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status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On branch master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Initial commit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Untracked files: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  (use "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add &lt;file&gt;..." to include in what will be committed)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    sample.txt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nothing added to commit but untracked files present (use "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add" to track)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51520" y="494116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sample.txt</a:t>
            </a:r>
            <a:r>
              <a:rPr lang="ko-KR" altLang="en-US" sz="1800" b="1" dirty="0">
                <a:latin typeface="+mn-ea"/>
              </a:rPr>
              <a:t>가 추적 대상이 되지 않은 파일로 보이는 것을 확인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2663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marL="457200" indent="-457200" defTabSz="914018">
              <a:lnSpc>
                <a:spcPct val="80000"/>
              </a:lnSpc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파일 커밋하기</a:t>
            </a: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- </a:t>
            </a:r>
            <a:r>
              <a:rPr lang="ko-KR" altLang="en-US" sz="1800" b="1" dirty="0">
                <a:latin typeface="+mn-ea"/>
              </a:rPr>
              <a:t>파일을 인덱스에 등록하는 명령어는 </a:t>
            </a:r>
            <a:r>
              <a:rPr lang="en-US" altLang="ko-KR" sz="1800" b="1" dirty="0">
                <a:latin typeface="+mn-ea"/>
              </a:rPr>
              <a:t>add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인덱스에 등록할 파일을 지정하여 인덱스에 등록</a:t>
            </a: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add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파일명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확장자 포함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한 </a:t>
            </a:r>
            <a:r>
              <a:rPr lang="ko-KR" altLang="en-US" sz="1800" b="1" dirty="0" err="1">
                <a:latin typeface="+mn-ea"/>
              </a:rPr>
              <a:t>칸씩</a:t>
            </a:r>
            <a:r>
              <a:rPr lang="ko-KR" altLang="en-US" sz="1800" b="1" dirty="0">
                <a:latin typeface="+mn-ea"/>
              </a:rPr>
              <a:t> 띄어쓰기해서 여러 개 파일을 한꺼번에 지정가능</a:t>
            </a: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add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.</a:t>
            </a:r>
            <a:r>
              <a:rPr lang="en-US" altLang="ko-KR" sz="1800" b="1" dirty="0">
                <a:latin typeface="+mn-ea"/>
              </a:rPr>
              <a:t>   -&gt; </a:t>
            </a:r>
            <a:r>
              <a:rPr lang="ko-KR" altLang="en-US" sz="1800" b="1" dirty="0">
                <a:latin typeface="+mn-ea"/>
              </a:rPr>
              <a:t>작업 트리에 있는 모든 파일을 일괄 인덱스에 등록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3514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시작하기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39552" y="1124744"/>
            <a:ext cx="8352928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파일을 편집 전 상태로 되돌리고 싶을 때 어떻게 하시나요</a:t>
            </a:r>
            <a:r>
              <a:rPr lang="en-US" altLang="ko-KR" sz="2400" b="1" dirty="0">
                <a:latin typeface="+mn-ea"/>
              </a:rPr>
              <a:t>?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39552" y="1844824"/>
            <a:ext cx="8352928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가장 간단한 방법은 편집 전 파일을 미리 복사</a:t>
            </a: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 ex) </a:t>
            </a:r>
            <a:r>
              <a:rPr lang="ko-KR" altLang="en-US" sz="2400" b="1" dirty="0">
                <a:latin typeface="+mn-ea"/>
              </a:rPr>
              <a:t>파일과 </a:t>
            </a:r>
            <a:r>
              <a:rPr lang="ko-KR" altLang="en-US" sz="2400" b="1" dirty="0" err="1">
                <a:latin typeface="+mn-ea"/>
              </a:rPr>
              <a:t>폴더명</a:t>
            </a:r>
            <a:r>
              <a:rPr lang="ko-KR" altLang="en-US" sz="2400" b="1" dirty="0">
                <a:latin typeface="+mn-ea"/>
              </a:rPr>
              <a:t> 뒤에 편집한 날짜를 붙이는 방식</a:t>
            </a:r>
            <a:endParaRPr lang="en-US" altLang="ko-KR" sz="2400" b="1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068960"/>
            <a:ext cx="4945813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1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marL="457200" indent="-457200" defTabSz="914018">
              <a:lnSpc>
                <a:spcPct val="80000"/>
              </a:lnSpc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파일 커밋하기</a:t>
            </a: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- sample.txt</a:t>
            </a:r>
            <a:r>
              <a:rPr lang="ko-KR" altLang="en-US" sz="1800" b="1" dirty="0">
                <a:latin typeface="+mn-ea"/>
              </a:rPr>
              <a:t>를 인덱스에 추가해 봅시다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add sample.txt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status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On branch master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Initial commit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Changes to be committed: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  (use "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en-US" altLang="ko-KR" sz="1800" b="1" dirty="0" err="1">
                <a:latin typeface="+mn-ea"/>
              </a:rPr>
              <a:t>rm</a:t>
            </a:r>
            <a:r>
              <a:rPr lang="en-US" altLang="ko-KR" sz="1800" b="1" dirty="0">
                <a:latin typeface="+mn-ea"/>
              </a:rPr>
              <a:t> --cached &lt;file&gt;..." to </a:t>
            </a:r>
            <a:r>
              <a:rPr lang="en-US" altLang="ko-KR" sz="1800" b="1" dirty="0" err="1">
                <a:latin typeface="+mn-ea"/>
              </a:rPr>
              <a:t>unstage</a:t>
            </a:r>
            <a:r>
              <a:rPr lang="en-US" altLang="ko-KR" sz="1800" b="1" dirty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    new file:   sample.txt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08705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marL="457200" indent="-457200" defTabSz="914018">
              <a:lnSpc>
                <a:spcPct val="80000"/>
              </a:lnSpc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파일 커밋하기</a:t>
            </a: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의 객체 모델 관점에서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add </a:t>
            </a:r>
            <a:r>
              <a:rPr lang="ko-KR" altLang="en-US" sz="1800" b="1" dirty="0">
                <a:latin typeface="+mn-ea"/>
              </a:rPr>
              <a:t>명령을 실행한 순간에 각 파일의 전체 컨텐츠가 객체 저장소에 복사되고 결과적으로 생성된 </a:t>
            </a:r>
            <a:r>
              <a:rPr lang="en-US" altLang="ko-KR" sz="1800" b="1" dirty="0">
                <a:latin typeface="+mn-ea"/>
              </a:rPr>
              <a:t>SHA1 </a:t>
            </a:r>
            <a:r>
              <a:rPr lang="ko-KR" altLang="en-US" sz="1800" b="1" dirty="0">
                <a:latin typeface="+mn-ea"/>
              </a:rPr>
              <a:t>이름에 따라 </a:t>
            </a:r>
            <a:r>
              <a:rPr lang="ko-KR" altLang="en-US" sz="1800" b="1" dirty="0" err="1">
                <a:latin typeface="+mn-ea"/>
              </a:rPr>
              <a:t>인덱싱된다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ls-files</a:t>
            </a:r>
            <a:r>
              <a:rPr lang="ko-KR" altLang="en-US" sz="1800" b="1" dirty="0">
                <a:latin typeface="+mn-ea"/>
              </a:rPr>
              <a:t>를 사용하면 준비된 상태에 있는 파일들에 대해 </a:t>
            </a:r>
            <a:r>
              <a:rPr lang="en-US" altLang="ko-KR" sz="1800" b="1" dirty="0">
                <a:latin typeface="+mn-ea"/>
              </a:rPr>
              <a:t>SHA1 </a:t>
            </a:r>
            <a:r>
              <a:rPr lang="ko-KR" altLang="en-US" sz="1800" b="1" dirty="0">
                <a:latin typeface="+mn-ea"/>
              </a:rPr>
              <a:t>값을 찾을 수 있다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ls-files –stage</a:t>
            </a: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cat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sample.txt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New data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Some more data</a:t>
            </a: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hash-object sample.txt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8146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marL="457200" indent="-457200" defTabSz="914018">
              <a:lnSpc>
                <a:spcPct val="80000"/>
              </a:lnSpc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파일 커밋하기</a:t>
            </a: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- </a:t>
            </a:r>
            <a:r>
              <a:rPr lang="ko-KR" altLang="en-US" sz="1800" b="1" dirty="0">
                <a:latin typeface="+mn-ea"/>
              </a:rPr>
              <a:t>인덱스에 </a:t>
            </a:r>
            <a:r>
              <a:rPr lang="en-US" altLang="ko-KR" sz="1800" b="1" dirty="0">
                <a:latin typeface="+mn-ea"/>
              </a:rPr>
              <a:t>sample.txt</a:t>
            </a:r>
            <a:r>
              <a:rPr lang="ko-KR" altLang="en-US" sz="1800" b="1" dirty="0">
                <a:latin typeface="+mn-ea"/>
              </a:rPr>
              <a:t>까지 추가를 완료 했습니다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이제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준비 완료</a:t>
            </a:r>
            <a:r>
              <a:rPr lang="en-US" altLang="ko-KR" sz="1800" b="1" dirty="0">
                <a:latin typeface="+mn-ea"/>
              </a:rPr>
              <a:t>!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commit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–m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“</a:t>
            </a:r>
            <a:r>
              <a:rPr lang="ko-KR" altLang="en-US" sz="1800" b="1" dirty="0" err="1">
                <a:solidFill>
                  <a:srgbClr val="FF0000"/>
                </a:solidFill>
                <a:latin typeface="+mn-ea"/>
              </a:rPr>
              <a:t>커밋주석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”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[master (root-commit) 116a286] first commit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0 files changed, 0 insertions(+), 0 deletions(-)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create mode 100644 sample.txt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status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# On branch master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nothing to commit (working directory clean)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config --global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core.editor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"'C:/Program Files (x86)/Notepad++/notepad++.exe' -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multiInst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-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nosession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"</a:t>
            </a: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721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marL="457200" indent="-457200" defTabSz="914018">
              <a:lnSpc>
                <a:spcPct val="80000"/>
              </a:lnSpc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파일 커밋하기</a:t>
            </a: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- </a:t>
            </a:r>
            <a:r>
              <a:rPr lang="ko-KR" altLang="en-US" sz="1800" b="1" dirty="0">
                <a:latin typeface="+mn-ea"/>
              </a:rPr>
              <a:t>모든 변경 사항이 </a:t>
            </a:r>
            <a:r>
              <a:rPr lang="ko-KR" altLang="en-US" sz="1800" b="1" dirty="0" err="1">
                <a:latin typeface="+mn-ea"/>
              </a:rPr>
              <a:t>커밋되었음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저장소의 변경 이력을 확인해 봅시다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log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commit ac56e474afbbe1eab9ebce5b3ab48ac4c73ad60e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Author: </a:t>
            </a:r>
            <a:r>
              <a:rPr lang="en-US" altLang="ko-KR" sz="1800" b="1" dirty="0" err="1">
                <a:latin typeface="+mn-ea"/>
              </a:rPr>
              <a:t>honggildong</a:t>
            </a:r>
            <a:r>
              <a:rPr lang="en-US" altLang="ko-KR" sz="1800" b="1" dirty="0">
                <a:latin typeface="+mn-ea"/>
              </a:rPr>
              <a:t> &lt;hong@gmail.com&gt;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Date:   Thu Jul 12 18:00:21 2012 +0900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 err="1">
                <a:latin typeface="+mn-ea"/>
              </a:rPr>
              <a:t>커밋주석</a:t>
            </a:r>
            <a:endParaRPr lang="en-US" altLang="ko-KR" sz="1800" b="1" dirty="0">
              <a:latin typeface="+mn-ea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23528" y="4077072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특정 </a:t>
            </a:r>
            <a:r>
              <a:rPr lang="ko-KR" altLang="en-US" sz="1800" b="1" dirty="0" err="1">
                <a:latin typeface="+mn-ea"/>
              </a:rPr>
              <a:t>커밋에</a:t>
            </a:r>
            <a:r>
              <a:rPr lang="ko-KR" altLang="en-US" sz="1800" b="1" dirty="0">
                <a:latin typeface="+mn-ea"/>
              </a:rPr>
              <a:t> 대한 상세 정보를 보려면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번호와 함께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show </a:t>
            </a:r>
            <a:r>
              <a:rPr lang="ko-KR" altLang="en-US" sz="1800" b="1" dirty="0">
                <a:latin typeface="+mn-ea"/>
              </a:rPr>
              <a:t>명령을 사용하며 명시적인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번호 없이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show</a:t>
            </a:r>
            <a:r>
              <a:rPr lang="ko-KR" altLang="en-US" sz="1800" b="1" dirty="0">
                <a:latin typeface="+mn-ea"/>
              </a:rPr>
              <a:t>를 실행하면 가장 최근의 </a:t>
            </a:r>
            <a:r>
              <a:rPr lang="ko-KR" altLang="en-US" sz="1800" b="1" dirty="0" err="1">
                <a:latin typeface="+mn-ea"/>
              </a:rPr>
              <a:t>커밋에</a:t>
            </a:r>
            <a:r>
              <a:rPr lang="ko-KR" altLang="en-US" sz="1800" b="1" dirty="0">
                <a:latin typeface="+mn-ea"/>
              </a:rPr>
              <a:t> 대한 상세 정보가 표시된다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show ac56e474</a:t>
            </a: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show-branch –more=10</a:t>
            </a: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2072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marL="457200" indent="-457200" defTabSz="914018">
              <a:lnSpc>
                <a:spcPct val="80000"/>
              </a:lnSpc>
              <a:buAutoNum type="arabicPeriod"/>
            </a:pP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파일 제거하기</a:t>
            </a: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에서는 인덱스에서만 파일을 제거하거나 인덱스와 작업 트리에서 동시에 파일을 제거한다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작업 트리에서만 파일을 제거하지는 않는다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echo “Random stuff” &gt; oops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rm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oops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Fatal: </a:t>
            </a:r>
            <a:r>
              <a:rPr lang="en-US" altLang="ko-KR" sz="1800" b="1" dirty="0" err="1">
                <a:latin typeface="+mn-ea"/>
              </a:rPr>
              <a:t>pathspec</a:t>
            </a:r>
            <a:r>
              <a:rPr lang="en-US" altLang="ko-KR" sz="1800" b="1" dirty="0">
                <a:latin typeface="+mn-ea"/>
              </a:rPr>
              <a:t> ‘oops’ did not match any files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add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oops</a:t>
            </a: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status</a:t>
            </a: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ls-files –-stage</a:t>
            </a: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rm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–-cached oops</a:t>
            </a: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303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60" y="44624"/>
            <a:ext cx="9154860" cy="6853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278320" y="-171400"/>
            <a:ext cx="2661832" cy="147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algn="ctr" defTabSz="914018"/>
            <a:r>
              <a:rPr lang="en-US" altLang="ko-KR" sz="42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C</a:t>
            </a:r>
            <a:r>
              <a:rPr lang="en-US" altLang="ko-KR" sz="28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ontents</a:t>
            </a: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직사각형 3"/>
          <p:cNvSpPr>
            <a:spLocks noChangeArrowheads="1"/>
          </p:cNvSpPr>
          <p:nvPr/>
        </p:nvSpPr>
        <p:spPr bwMode="auto">
          <a:xfrm>
            <a:off x="1602055" y="1543459"/>
            <a:ext cx="5996177" cy="697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08" tIns="45704" rIns="91408" bIns="45704">
            <a:spAutoFit/>
          </a:bodyPr>
          <a:lstStyle/>
          <a:p>
            <a:pPr defTabSz="914018">
              <a:lnSpc>
                <a:spcPct val="130000"/>
              </a:lnSpc>
            </a:pPr>
            <a:r>
              <a:rPr lang="en-US" altLang="ko-KR" sz="2000" b="1" dirty="0">
                <a:latin typeface="+mn-ea"/>
              </a:rPr>
              <a:t>Ⅰ. </a:t>
            </a:r>
            <a:r>
              <a:rPr lang="en-US" altLang="ko-KR" sz="2000" b="1" dirty="0" err="1">
                <a:latin typeface="+mn-ea"/>
              </a:rPr>
              <a:t>Git</a:t>
            </a:r>
            <a:r>
              <a:rPr lang="ko-KR" altLang="en-US" sz="2000" b="1" dirty="0">
                <a:latin typeface="+mn-ea"/>
              </a:rPr>
              <a:t>의 기본</a:t>
            </a:r>
            <a:r>
              <a:rPr lang="en-US" altLang="ko-KR" sz="3200" b="1" dirty="0">
                <a:latin typeface="+mn-ea"/>
              </a:rPr>
              <a:t>             </a:t>
            </a: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r>
              <a:rPr lang="en-US" altLang="ko-KR" sz="3200" b="1" dirty="0">
                <a:latin typeface="+mn-ea"/>
              </a:rPr>
              <a:t>Ⅱ. </a:t>
            </a:r>
            <a:r>
              <a:rPr lang="ko-KR" altLang="en-US" sz="3200" b="1" dirty="0">
                <a:latin typeface="+mn-ea"/>
              </a:rPr>
              <a:t>저장소 공유</a:t>
            </a:r>
            <a:endParaRPr kumimoji="1" lang="en-US" altLang="ko-KR" sz="3200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r>
              <a:rPr lang="en-US" altLang="ko-KR" sz="2000" b="1" dirty="0">
                <a:latin typeface="+mn-ea"/>
              </a:rPr>
              <a:t>Ⅲ. </a:t>
            </a:r>
            <a:r>
              <a:rPr lang="ko-KR" altLang="en-US" sz="2000" b="1" dirty="0">
                <a:latin typeface="+mn-ea"/>
              </a:rPr>
              <a:t>변경 이력 통합</a:t>
            </a: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 err="1">
                <a:latin typeface="+mn-ea"/>
              </a:rPr>
              <a:t>브랜치</a:t>
            </a: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>
                <a:latin typeface="+mn-ea"/>
              </a:rPr>
              <a:t>원격 저장소</a:t>
            </a: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>
                <a:latin typeface="+mn-ea"/>
              </a:rPr>
              <a:t>태그</a:t>
            </a: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 err="1">
                <a:latin typeface="+mn-ea"/>
              </a:rPr>
              <a:t>커밋</a:t>
            </a:r>
            <a:r>
              <a:rPr lang="ko-KR" altLang="en-US" sz="2000" b="1" dirty="0">
                <a:latin typeface="+mn-ea"/>
              </a:rPr>
              <a:t> 변경</a:t>
            </a: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6414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저장소 공유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푸시하기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019" y="1103610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원격 저장소를 이용하여 로컬 저장소의 변경 이력을 공유하는 방법에 대해 알아보자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1. </a:t>
            </a:r>
            <a:r>
              <a:rPr lang="ko-KR" altLang="en-US" sz="1800" b="1" dirty="0">
                <a:latin typeface="+mn-ea"/>
              </a:rPr>
              <a:t>내 </a:t>
            </a:r>
            <a:r>
              <a:rPr lang="en-US" altLang="ko-KR" sz="1800" b="1" dirty="0">
                <a:latin typeface="+mn-ea"/>
              </a:rPr>
              <a:t>PC</a:t>
            </a:r>
            <a:r>
              <a:rPr lang="ko-KR" altLang="en-US" sz="1800" b="1" dirty="0">
                <a:latin typeface="+mn-ea"/>
              </a:rPr>
              <a:t>의 로컬 저장소에서 변경된 이력을 원격 저장소에 공유하려면</a:t>
            </a:r>
            <a:r>
              <a:rPr lang="en-US" altLang="ko-KR" sz="1800" b="1" dirty="0">
                <a:latin typeface="+mn-ea"/>
              </a:rPr>
              <a:t>,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로컬 저장소의 변경 이력을 원격 저장소에 업로드 해야 함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2. </a:t>
            </a:r>
            <a:r>
              <a:rPr lang="ko-KR" altLang="en-US" sz="1800" b="1" dirty="0">
                <a:latin typeface="+mn-ea"/>
              </a:rPr>
              <a:t>웹 상의 원격 저장소로 변경된 파일 업로드를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에서는 푸시</a:t>
            </a:r>
            <a:r>
              <a:rPr lang="en-US" altLang="ko-KR" sz="1800" b="1" dirty="0">
                <a:latin typeface="+mn-ea"/>
              </a:rPr>
              <a:t>(Push)</a:t>
            </a:r>
            <a:r>
              <a:rPr lang="ko-KR" altLang="en-US" sz="1800" b="1" dirty="0">
                <a:latin typeface="+mn-ea"/>
              </a:rPr>
              <a:t>라고 함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3. </a:t>
            </a:r>
            <a:r>
              <a:rPr lang="ko-KR" altLang="en-US" sz="1800" b="1" dirty="0" err="1">
                <a:latin typeface="+mn-ea"/>
              </a:rPr>
              <a:t>푸시를</a:t>
            </a:r>
            <a:r>
              <a:rPr lang="ko-KR" altLang="en-US" sz="1800" b="1" dirty="0">
                <a:latin typeface="+mn-ea"/>
              </a:rPr>
              <a:t> 실행하면 원격 저장소에 내 변경 이력이 업로드 되어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원격 저장소와     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로컬 저장소가 동일한 상태가 됨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12" y="4725143"/>
            <a:ext cx="49815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34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저장소 공유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복제하기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019" y="1103610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변경 이력이 적용된 원격 저장소가 있으면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웹에서 통째로 복제해 와 내 </a:t>
            </a:r>
            <a:r>
              <a:rPr lang="en-US" altLang="ko-KR" sz="1800" b="1" dirty="0">
                <a:latin typeface="+mn-ea"/>
              </a:rPr>
              <a:t>PC</a:t>
            </a:r>
            <a:r>
              <a:rPr lang="ko-KR" altLang="en-US" sz="1800" b="1" dirty="0">
                <a:latin typeface="+mn-ea"/>
              </a:rPr>
              <a:t>에서 직접 작업 가능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1. </a:t>
            </a:r>
            <a:r>
              <a:rPr lang="ko-KR" altLang="en-US" sz="1800" b="1" dirty="0">
                <a:latin typeface="+mn-ea"/>
              </a:rPr>
              <a:t>원격 저장소를 복제하려면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클론</a:t>
            </a:r>
            <a:r>
              <a:rPr lang="en-US" altLang="ko-KR" sz="1800" b="1" dirty="0">
                <a:latin typeface="+mn-ea"/>
              </a:rPr>
              <a:t>(Clone)</a:t>
            </a:r>
            <a:r>
              <a:rPr lang="ko-KR" altLang="en-US" sz="1800" b="1" dirty="0">
                <a:latin typeface="+mn-ea"/>
              </a:rPr>
              <a:t>이라는 조작을 수행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2. </a:t>
            </a:r>
            <a:r>
              <a:rPr lang="ko-KR" altLang="en-US" sz="1800" b="1" dirty="0">
                <a:latin typeface="+mn-ea"/>
              </a:rPr>
              <a:t>변경 이력도 함께 로컬 저장소에 복제되어 오므로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원래 원격 저장소와 똑같이 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이력을 참조하고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진행</a:t>
            </a: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2989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저장소 공유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풀 해오기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019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원격 저장소를 공유해 여러 사람이 함께 작업을 하면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모두가 같은 원격 저장소에 </a:t>
            </a:r>
            <a:r>
              <a:rPr lang="ko-KR" altLang="en-US" sz="1800" b="1" dirty="0" err="1">
                <a:latin typeface="+mn-ea"/>
              </a:rPr>
              <a:t>푸시하게</a:t>
            </a:r>
            <a:r>
              <a:rPr lang="ko-KR" altLang="en-US" sz="1800" b="1" dirty="0">
                <a:latin typeface="+mn-ea"/>
              </a:rPr>
              <a:t> 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그럼 다른 사람이 원격 저장소에 올려 놓은</a:t>
            </a:r>
            <a:r>
              <a:rPr lang="en-US" altLang="ko-KR" sz="1800" b="1" dirty="0">
                <a:latin typeface="+mn-ea"/>
              </a:rPr>
              <a:t>(Push) </a:t>
            </a:r>
            <a:r>
              <a:rPr lang="ko-KR" altLang="en-US" sz="1800" b="1" dirty="0">
                <a:latin typeface="+mn-ea"/>
              </a:rPr>
              <a:t>변경 내용을 내 로컬 저장소에 적용</a:t>
            </a:r>
            <a:r>
              <a:rPr lang="en-US" altLang="ko-KR" sz="1800" b="1" dirty="0">
                <a:latin typeface="+mn-ea"/>
              </a:rPr>
              <a:t>(Pull)</a:t>
            </a:r>
            <a:r>
              <a:rPr lang="ko-KR" altLang="en-US" sz="1800" b="1" dirty="0">
                <a:latin typeface="+mn-ea"/>
              </a:rPr>
              <a:t>할 필요가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1. </a:t>
            </a:r>
            <a:r>
              <a:rPr lang="ko-KR" altLang="en-US" sz="1800" b="1" dirty="0">
                <a:latin typeface="+mn-ea"/>
              </a:rPr>
              <a:t>원격 저장소에서 로컬 저장소로 업데이트 하려면 </a:t>
            </a:r>
            <a:r>
              <a:rPr lang="en-US" altLang="ko-KR" sz="1800" b="1" dirty="0">
                <a:latin typeface="+mn-ea"/>
              </a:rPr>
              <a:t>Pull</a:t>
            </a:r>
            <a:r>
              <a:rPr lang="ko-KR" altLang="en-US" sz="1800" b="1" dirty="0">
                <a:latin typeface="+mn-ea"/>
              </a:rPr>
              <a:t>을 실행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2. Pull</a:t>
            </a:r>
            <a:r>
              <a:rPr lang="ko-KR" altLang="en-US" sz="1800" b="1" dirty="0">
                <a:latin typeface="+mn-ea"/>
              </a:rPr>
              <a:t>을 실행하면 원격 저장소에서 최신 변경 이력을 다운로드 하여 내 로컬 저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장소에 그 내용을 적용</a:t>
            </a:r>
            <a:endParaRPr lang="en-US" altLang="ko-KR" sz="18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047331"/>
            <a:ext cx="49815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90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저장소 공유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프로토콜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019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은 로컬</a:t>
            </a:r>
            <a:r>
              <a:rPr lang="en-US" altLang="ko-KR" sz="1800" b="1" dirty="0">
                <a:latin typeface="+mn-ea"/>
              </a:rPr>
              <a:t>, HTTP, SSH,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이렇게 네 가지의 프로토콜을 사용할 수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로컬 프로토콜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가장 기본적이며 팀원들이 전부 한 시스템에 로그인하여 개발하거나 </a:t>
            </a:r>
            <a:r>
              <a:rPr lang="en-US" altLang="ko-KR" sz="1800" b="1" dirty="0">
                <a:latin typeface="+mn-ea"/>
              </a:rPr>
              <a:t>NFS </a:t>
            </a:r>
            <a:r>
              <a:rPr lang="ko-KR" altLang="en-US" sz="1800" b="1" dirty="0">
                <a:latin typeface="+mn-ea"/>
              </a:rPr>
              <a:t>같은 것으로 파일 시스템을 공유하고 있을 때 사용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장점 </a:t>
            </a:r>
            <a:r>
              <a:rPr lang="en-US" altLang="ko-KR" sz="1800" b="1" dirty="0">
                <a:latin typeface="+mn-ea"/>
              </a:rPr>
              <a:t>:</a:t>
            </a: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간단함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기존에 있던 네트워크나 파일 권한을 그대로 사용하기 때문에 설정하기 쉬움</a:t>
            </a: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동료가 작업하는 저장소에서 한 일을 바로 가져오기 편함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다른 동료가 서버에 </a:t>
            </a:r>
            <a:r>
              <a:rPr lang="en-US" altLang="ko-KR" sz="1800" b="1" dirty="0">
                <a:latin typeface="+mn-ea"/>
              </a:rPr>
              <a:t>push</a:t>
            </a:r>
            <a:r>
              <a:rPr lang="ko-KR" altLang="en-US" sz="1800" b="1" dirty="0">
                <a:latin typeface="+mn-ea"/>
              </a:rPr>
              <a:t>하고 작업자가 다시 </a:t>
            </a:r>
            <a:r>
              <a:rPr lang="en-US" altLang="ko-KR" sz="1800" b="1" dirty="0">
                <a:latin typeface="+mn-ea"/>
              </a:rPr>
              <a:t>pull </a:t>
            </a:r>
            <a:r>
              <a:rPr lang="ko-KR" altLang="en-US" sz="1800" b="1" dirty="0">
                <a:latin typeface="+mn-ea"/>
              </a:rPr>
              <a:t>할 필요 없이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pull &lt;</a:t>
            </a:r>
            <a:r>
              <a:rPr lang="ko-KR" altLang="en-US" sz="1800" b="1" dirty="0" err="1">
                <a:latin typeface="+mn-ea"/>
              </a:rPr>
              <a:t>작업디렉토리</a:t>
            </a:r>
            <a:r>
              <a:rPr lang="en-US" altLang="ko-KR" sz="1800" b="1" dirty="0">
                <a:latin typeface="+mn-ea"/>
              </a:rPr>
              <a:t>&gt; </a:t>
            </a:r>
            <a:r>
              <a:rPr lang="ko-KR" altLang="en-US" sz="1800" b="1" dirty="0">
                <a:latin typeface="+mn-ea"/>
              </a:rPr>
              <a:t>만 실행하면 매우 쉽게 코드 가져오기가 가능하다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단점 </a:t>
            </a:r>
            <a:r>
              <a:rPr lang="en-US" altLang="ko-KR" sz="1800" b="1" dirty="0">
                <a:latin typeface="+mn-ea"/>
              </a:rPr>
              <a:t>: </a:t>
            </a: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다양한 상황에서 접근 가능하도록 디렉토리 공유가 어려움</a:t>
            </a: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속도가 빠르지 않으며 보안에 취약하다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5511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시작하기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1052736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여러 명이 공유한 파일을 동시에 편집</a:t>
            </a: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+mn-ea"/>
              </a:rPr>
              <a:t>-&gt; </a:t>
            </a:r>
            <a:r>
              <a:rPr lang="ko-KR" altLang="en-US" sz="2400" b="1" dirty="0">
                <a:latin typeface="+mn-ea"/>
              </a:rPr>
              <a:t>다른 사람이 먼저 변경하고 있던 내용을 지워버리는 경험</a:t>
            </a:r>
            <a:endParaRPr lang="en-US" altLang="ko-KR" sz="24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348880"/>
            <a:ext cx="4752528" cy="31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07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저장소 공유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프로토콜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019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HTTP</a:t>
            </a:r>
            <a:r>
              <a:rPr lang="ko-KR" altLang="en-US" sz="1800" b="1" dirty="0">
                <a:latin typeface="+mn-ea"/>
              </a:rPr>
              <a:t> 프로토콜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HTTP </a:t>
            </a:r>
            <a:r>
              <a:rPr lang="ko-KR" altLang="en-US" sz="1800" b="1" dirty="0">
                <a:latin typeface="+mn-ea"/>
              </a:rPr>
              <a:t>프로토콜은 </a:t>
            </a:r>
            <a:r>
              <a:rPr lang="en-US" altLang="ko-KR" sz="1800" b="1" dirty="0">
                <a:latin typeface="+mn-ea"/>
              </a:rPr>
              <a:t>SSH</a:t>
            </a:r>
            <a:r>
              <a:rPr lang="ko-KR" altLang="en-US" sz="1800" b="1" dirty="0">
                <a:latin typeface="+mn-ea"/>
              </a:rPr>
              <a:t>나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프로토콜처럼 통신한다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다만 </a:t>
            </a:r>
            <a:r>
              <a:rPr lang="en-US" altLang="ko-KR" sz="1800" b="1" dirty="0">
                <a:latin typeface="+mn-ea"/>
              </a:rPr>
              <a:t>HTTP</a:t>
            </a:r>
            <a:r>
              <a:rPr lang="ko-KR" altLang="en-US" sz="1800" b="1" dirty="0">
                <a:latin typeface="+mn-ea"/>
              </a:rPr>
              <a:t>나 </a:t>
            </a:r>
            <a:r>
              <a:rPr lang="en-US" altLang="ko-KR" sz="1800" b="1" dirty="0">
                <a:latin typeface="+mn-ea"/>
              </a:rPr>
              <a:t>HTTPS </a:t>
            </a:r>
            <a:r>
              <a:rPr lang="ko-KR" altLang="en-US" sz="1800" b="1" dirty="0">
                <a:latin typeface="+mn-ea"/>
              </a:rPr>
              <a:t>포트를 이용해 통신하고 다양한 </a:t>
            </a:r>
            <a:r>
              <a:rPr lang="en-US" altLang="ko-KR" sz="1800" b="1" dirty="0">
                <a:latin typeface="+mn-ea"/>
              </a:rPr>
              <a:t>HTTP </a:t>
            </a:r>
            <a:r>
              <a:rPr lang="ko-KR" altLang="en-US" sz="1800" b="1" dirty="0">
                <a:latin typeface="+mn-ea"/>
              </a:rPr>
              <a:t>인증 방식을 사용한다는 것이 다르다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에서 가장 많이 사용하는 프로토콜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장점 </a:t>
            </a:r>
            <a:r>
              <a:rPr lang="en-US" altLang="ko-KR" sz="1800" b="1" dirty="0">
                <a:latin typeface="+mn-ea"/>
              </a:rPr>
              <a:t>: </a:t>
            </a: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읽기와 쓰기에 하나의 </a:t>
            </a:r>
            <a:r>
              <a:rPr lang="en-US" altLang="ko-KR" sz="1800" b="1" dirty="0">
                <a:latin typeface="+mn-ea"/>
              </a:rPr>
              <a:t>URL</a:t>
            </a:r>
            <a:r>
              <a:rPr lang="ko-KR" altLang="en-US" sz="1800" b="1" dirty="0">
                <a:latin typeface="+mn-ea"/>
              </a:rPr>
              <a:t>만 사용한다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그리고 익숙한 방식인 아이디와 비밀번호 방식의 인증을 사용한다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빠르고 효율적이다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매우 보편적인 프로토콜이기 때문에 거의 모든 회사 방화벽에서 통과할 수 있는 것도 장점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단점 </a:t>
            </a:r>
            <a:r>
              <a:rPr lang="en-US" altLang="ko-KR" sz="1800" b="1" dirty="0">
                <a:latin typeface="+mn-ea"/>
              </a:rPr>
              <a:t>: 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1. HTTP</a:t>
            </a:r>
            <a:r>
              <a:rPr lang="ko-KR" altLang="en-US" sz="1800" b="1" dirty="0">
                <a:latin typeface="+mn-ea"/>
              </a:rPr>
              <a:t>나 </a:t>
            </a:r>
            <a:r>
              <a:rPr lang="en-US" altLang="ko-KR" sz="1800" b="1" dirty="0">
                <a:latin typeface="+mn-ea"/>
              </a:rPr>
              <a:t>HTTPS</a:t>
            </a:r>
            <a:r>
              <a:rPr lang="ko-KR" altLang="en-US" sz="1800" b="1" dirty="0">
                <a:latin typeface="+mn-ea"/>
              </a:rPr>
              <a:t>를 사용하도록 설정하는 것이 </a:t>
            </a:r>
            <a:r>
              <a:rPr lang="en-US" altLang="ko-KR" sz="1800" b="1" dirty="0">
                <a:latin typeface="+mn-ea"/>
              </a:rPr>
              <a:t>SSH</a:t>
            </a:r>
            <a:r>
              <a:rPr lang="ko-KR" altLang="en-US" sz="1800" b="1" dirty="0">
                <a:latin typeface="+mn-ea"/>
              </a:rPr>
              <a:t>로 설정하는 것보다 까다로운 서버가 있을 수 있다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3831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저장소 공유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프로토콜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019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SSH </a:t>
            </a:r>
            <a:r>
              <a:rPr lang="ko-KR" altLang="en-US" sz="1800" b="1" dirty="0">
                <a:latin typeface="+mn-ea"/>
              </a:rPr>
              <a:t>프로토콜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의 대표 프로토콜은 </a:t>
            </a:r>
            <a:r>
              <a:rPr lang="en-US" altLang="ko-KR" sz="1800" b="1" dirty="0">
                <a:latin typeface="+mn-ea"/>
              </a:rPr>
              <a:t>SSH</a:t>
            </a:r>
            <a:r>
              <a:rPr lang="ko-KR" altLang="en-US" sz="1800" b="1" dirty="0">
                <a:latin typeface="+mn-ea"/>
              </a:rPr>
              <a:t>이다</a:t>
            </a:r>
            <a:r>
              <a:rPr lang="en-US" altLang="ko-KR" sz="1800" b="1" dirty="0">
                <a:latin typeface="+mn-ea"/>
              </a:rPr>
              <a:t>. SSH</a:t>
            </a:r>
            <a:r>
              <a:rPr lang="ko-KR" altLang="en-US" sz="1800" b="1" dirty="0">
                <a:latin typeface="+mn-ea"/>
              </a:rPr>
              <a:t>를 이용하면 아무런 외부 도구 없이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서버를 구축할 수 있다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대부분의 서버는 </a:t>
            </a:r>
            <a:r>
              <a:rPr lang="en-US" altLang="ko-KR" sz="1800" b="1" dirty="0">
                <a:latin typeface="+mn-ea"/>
              </a:rPr>
              <a:t>SSH</a:t>
            </a:r>
            <a:r>
              <a:rPr lang="ko-KR" altLang="en-US" sz="1800" b="1" dirty="0">
                <a:latin typeface="+mn-ea"/>
              </a:rPr>
              <a:t>로 접근할 수 있도록 설정되어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장점 </a:t>
            </a:r>
            <a:r>
              <a:rPr lang="en-US" altLang="ko-KR" sz="1800" b="1" dirty="0">
                <a:latin typeface="+mn-ea"/>
              </a:rPr>
              <a:t>: </a:t>
            </a: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설정이 쉽다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보안에 안전하다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모든 데이터는 암호화되어 인증된 상태로 전송된다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단점 </a:t>
            </a:r>
            <a:r>
              <a:rPr lang="en-US" altLang="ko-KR" sz="1800" b="1" dirty="0">
                <a:latin typeface="+mn-ea"/>
              </a:rPr>
              <a:t>: </a:t>
            </a: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익명으로 접근할 수 없다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회사에서만 사용할 거라면 적합하나 오픈소스 프로젝트 경우 </a:t>
            </a:r>
            <a:r>
              <a:rPr lang="en-US" altLang="ko-KR" sz="1800" b="1" dirty="0">
                <a:latin typeface="+mn-ea"/>
              </a:rPr>
              <a:t>SSH</a:t>
            </a:r>
            <a:r>
              <a:rPr lang="ko-KR" altLang="en-US" sz="1800" b="1" dirty="0">
                <a:latin typeface="+mn-ea"/>
              </a:rPr>
              <a:t>만으로는 부족하다</a:t>
            </a:r>
            <a:r>
              <a:rPr lang="en-US" altLang="ko-KR" sz="1800" b="1" dirty="0"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8154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저장소 공유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프로토콜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019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프로토콜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프로토콜은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에 포함된 </a:t>
            </a:r>
            <a:r>
              <a:rPr lang="ko-KR" altLang="en-US" sz="1800" b="1" dirty="0" err="1">
                <a:latin typeface="+mn-ea"/>
              </a:rPr>
              <a:t>데몬을</a:t>
            </a:r>
            <a:r>
              <a:rPr lang="ko-KR" altLang="en-US" sz="1800" b="1" dirty="0">
                <a:latin typeface="+mn-ea"/>
              </a:rPr>
              <a:t> 사용하는 것이다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포트는 </a:t>
            </a:r>
            <a:r>
              <a:rPr lang="en-US" altLang="ko-KR" sz="1800" b="1" dirty="0">
                <a:latin typeface="+mn-ea"/>
              </a:rPr>
              <a:t>9418</a:t>
            </a:r>
            <a:r>
              <a:rPr lang="ko-KR" altLang="en-US" sz="1800" b="1" dirty="0">
                <a:latin typeface="+mn-ea"/>
              </a:rPr>
              <a:t>이며 </a:t>
            </a:r>
            <a:r>
              <a:rPr lang="en-US" altLang="ko-KR" sz="1800" b="1" dirty="0">
                <a:latin typeface="+mn-ea"/>
              </a:rPr>
              <a:t>SSH </a:t>
            </a:r>
            <a:r>
              <a:rPr lang="ko-KR" altLang="en-US" sz="1800" b="1" dirty="0">
                <a:latin typeface="+mn-ea"/>
              </a:rPr>
              <a:t>프로토콜과 비슷한 서비스를 제공하지만 인증 메커니즘이 없다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내가 </a:t>
            </a:r>
            <a:r>
              <a:rPr lang="en-US" altLang="ko-KR" sz="1800" b="1" dirty="0">
                <a:latin typeface="+mn-ea"/>
              </a:rPr>
              <a:t>Push</a:t>
            </a:r>
            <a:r>
              <a:rPr lang="ko-KR" altLang="en-US" sz="1800" b="1" dirty="0">
                <a:latin typeface="+mn-ea"/>
              </a:rPr>
              <a:t>할 수 있으면 이 프로젝트의 </a:t>
            </a:r>
            <a:r>
              <a:rPr lang="en-US" altLang="ko-KR" sz="1800" b="1" dirty="0">
                <a:latin typeface="+mn-ea"/>
              </a:rPr>
              <a:t>URL</a:t>
            </a:r>
            <a:r>
              <a:rPr lang="ko-KR" altLang="en-US" sz="1800" b="1" dirty="0">
                <a:latin typeface="+mn-ea"/>
              </a:rPr>
              <a:t>을 아는 사람은 누구나 </a:t>
            </a:r>
            <a:r>
              <a:rPr lang="en-US" altLang="ko-KR" sz="1800" b="1" dirty="0">
                <a:latin typeface="+mn-ea"/>
              </a:rPr>
              <a:t>Push </a:t>
            </a:r>
            <a:r>
              <a:rPr lang="ko-KR" altLang="en-US" sz="1800" b="1" dirty="0">
                <a:latin typeface="+mn-ea"/>
              </a:rPr>
              <a:t>할 수 있다</a:t>
            </a:r>
            <a:r>
              <a:rPr lang="en-US" altLang="ko-KR" sz="1800" b="1" dirty="0">
                <a:latin typeface="+mn-ea"/>
              </a:rPr>
              <a:t>..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장점 </a:t>
            </a:r>
            <a:r>
              <a:rPr lang="en-US" altLang="ko-KR" sz="1800" b="1" dirty="0">
                <a:latin typeface="+mn-ea"/>
              </a:rPr>
              <a:t>: </a:t>
            </a: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전송속도가 가장 빠르다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 err="1">
                <a:latin typeface="+mn-ea"/>
              </a:rPr>
              <a:t>전송량이</a:t>
            </a:r>
            <a:r>
              <a:rPr lang="ko-KR" altLang="en-US" sz="1800" b="1" dirty="0">
                <a:latin typeface="+mn-ea"/>
              </a:rPr>
              <a:t> 많은 공개 프로젝트나 별도의 인증이 필요 없고 읽기만 허용하는 프로젝트를 서비스할 때 유용하다</a:t>
            </a:r>
            <a:r>
              <a:rPr lang="en-US" altLang="ko-KR" sz="1800" b="1" dirty="0">
                <a:latin typeface="+mn-ea"/>
              </a:rPr>
              <a:t>.</a:t>
            </a:r>
            <a:r>
              <a:rPr lang="ko-KR" altLang="en-US" sz="1800" b="1" dirty="0">
                <a:latin typeface="+mn-ea"/>
              </a:rPr>
              <a:t> </a:t>
            </a: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단점 </a:t>
            </a:r>
            <a:r>
              <a:rPr lang="en-US" altLang="ko-KR" sz="1800" b="1" dirty="0">
                <a:latin typeface="+mn-ea"/>
              </a:rPr>
              <a:t>: </a:t>
            </a: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인증 메커니즘이 없다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프로토콜만으로 접근할 수 있는 프로젝트는 바람직하지 못하다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800" b="1" dirty="0">
                <a:latin typeface="+mn-ea"/>
              </a:rPr>
              <a:t>9418 </a:t>
            </a:r>
            <a:r>
              <a:rPr lang="ko-KR" altLang="en-US" sz="1800" b="1" dirty="0">
                <a:latin typeface="+mn-ea"/>
              </a:rPr>
              <a:t>포트는 일반적으로 회사들이 허용하는 표준 포트가 아니다</a:t>
            </a:r>
            <a:r>
              <a:rPr lang="en-US" altLang="ko-KR" sz="1800" b="1" dirty="0"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53257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7437942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저장소 공유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Github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에 원격 저장소 생성하기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019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Github</a:t>
            </a:r>
            <a:r>
              <a:rPr lang="ko-KR" altLang="en-US" sz="1800" b="1" dirty="0">
                <a:latin typeface="+mn-ea"/>
              </a:rPr>
              <a:t>는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저장소</a:t>
            </a:r>
            <a:r>
              <a:rPr lang="en-US" altLang="ko-KR" sz="1800" b="1" dirty="0">
                <a:latin typeface="+mn-ea"/>
              </a:rPr>
              <a:t>(repository)</a:t>
            </a:r>
            <a:r>
              <a:rPr lang="ko-KR" altLang="en-US" sz="1800" b="1" dirty="0">
                <a:latin typeface="+mn-ea"/>
              </a:rPr>
              <a:t>를 업로드 할 수 있는 웹 사이트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Github</a:t>
            </a:r>
            <a:r>
              <a:rPr lang="ko-KR" altLang="en-US" sz="1800" b="1" dirty="0">
                <a:latin typeface="+mn-ea"/>
              </a:rPr>
              <a:t>는 다른 </a:t>
            </a:r>
            <a:r>
              <a:rPr lang="ko-KR" altLang="en-US" sz="1800" b="1" dirty="0" err="1">
                <a:latin typeface="+mn-ea"/>
              </a:rPr>
              <a:t>사람들과의</a:t>
            </a:r>
            <a:r>
              <a:rPr lang="ko-KR" altLang="en-US" sz="1800" b="1" dirty="0">
                <a:latin typeface="+mn-ea"/>
              </a:rPr>
              <a:t> 협업을 매우 용이하게 해 줌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1. </a:t>
            </a:r>
            <a:r>
              <a:rPr lang="ko-KR" altLang="en-US" sz="1800" b="1" dirty="0" err="1">
                <a:latin typeface="+mn-ea"/>
              </a:rPr>
              <a:t>리파지토리를</a:t>
            </a:r>
            <a:r>
              <a:rPr lang="ko-KR" altLang="en-US" sz="1800" b="1" dirty="0">
                <a:latin typeface="+mn-ea"/>
              </a:rPr>
              <a:t> 공유할 수 있는 중앙 저장소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2. </a:t>
            </a:r>
            <a:r>
              <a:rPr lang="ko-KR" altLang="en-US" sz="1800" b="1" dirty="0">
                <a:latin typeface="+mn-ea"/>
              </a:rPr>
              <a:t>웹 기반 인터페이스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3. forking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4. pull requests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5. issues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6. wikis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Github</a:t>
            </a:r>
            <a:r>
              <a:rPr lang="ko-KR" altLang="en-US" sz="1800" b="1" dirty="0">
                <a:latin typeface="+mn-ea"/>
              </a:rPr>
              <a:t>는 위와 같은 기능을 제공하여 팀원들과 보다 효율적으로 변경안을 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구체화하고 토론하며 검토할 수 있게 해 준다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9030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7869990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저장소 공유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Github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에 원격 저장소 생성하기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019" y="980728"/>
            <a:ext cx="8496944" cy="122413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  <a:hlinkClick r:id="rId3"/>
              </a:rPr>
              <a:t>https://Github.com</a:t>
            </a:r>
            <a:r>
              <a:rPr lang="ko-KR" altLang="en-US" sz="1800" b="1" dirty="0">
                <a:latin typeface="+mn-ea"/>
              </a:rPr>
              <a:t> 에 접속한다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회원 가입을 완료한다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로그인 시도 후 </a:t>
            </a:r>
            <a:r>
              <a:rPr lang="en-US" altLang="ko-KR" sz="1800" b="1" dirty="0">
                <a:latin typeface="+mn-ea"/>
              </a:rPr>
              <a:t>New repository</a:t>
            </a:r>
            <a:r>
              <a:rPr lang="ko-KR" altLang="en-US" sz="1800" b="1" dirty="0">
                <a:latin typeface="+mn-ea"/>
              </a:rPr>
              <a:t>를 클릭한다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3" y="2132857"/>
            <a:ext cx="2873774" cy="2664296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44448" y="4941168"/>
            <a:ext cx="8496944" cy="122413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Repository name</a:t>
            </a:r>
            <a:r>
              <a:rPr lang="ko-KR" altLang="en-US" sz="1800" b="1" dirty="0">
                <a:latin typeface="+mn-ea"/>
              </a:rPr>
              <a:t>은 알아보기 쉬운 적당한 이름을 적는다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Public,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Private</a:t>
            </a:r>
            <a:r>
              <a:rPr lang="ko-KR" altLang="en-US" sz="1800" b="1" dirty="0">
                <a:latin typeface="+mn-ea"/>
              </a:rPr>
              <a:t> 메뉴에서는 </a:t>
            </a:r>
            <a:r>
              <a:rPr lang="en-US" altLang="ko-KR" sz="1800" b="1" dirty="0">
                <a:latin typeface="+mn-ea"/>
              </a:rPr>
              <a:t>Public</a:t>
            </a:r>
            <a:r>
              <a:rPr lang="ko-KR" altLang="en-US" sz="1800" b="1" dirty="0">
                <a:latin typeface="+mn-ea"/>
              </a:rPr>
              <a:t>를 선택한다</a:t>
            </a:r>
            <a:r>
              <a:rPr lang="en-US" altLang="ko-KR" sz="1800" b="1" dirty="0">
                <a:latin typeface="+mn-ea"/>
              </a:rPr>
              <a:t>. (Private</a:t>
            </a:r>
            <a:r>
              <a:rPr lang="ko-KR" altLang="en-US" sz="1800" b="1" dirty="0">
                <a:latin typeface="+mn-ea"/>
              </a:rPr>
              <a:t>는 유료 서비스</a:t>
            </a:r>
            <a:r>
              <a:rPr lang="en-US" altLang="ko-KR" sz="1800" b="1" dirty="0">
                <a:latin typeface="+mn-ea"/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모든 입력항목의 입력을 완료했으면 저장소를 생성한다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4387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저장소 공유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SSH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019" y="980728"/>
            <a:ext cx="8496944" cy="122413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Github</a:t>
            </a:r>
            <a:r>
              <a:rPr lang="ko-KR" altLang="en-US" sz="1800" b="1" dirty="0">
                <a:latin typeface="+mn-ea"/>
              </a:rPr>
              <a:t>에 코드를 </a:t>
            </a:r>
            <a:r>
              <a:rPr lang="en-US" altLang="ko-KR" sz="1800" b="1" dirty="0">
                <a:latin typeface="+mn-ea"/>
              </a:rPr>
              <a:t>push </a:t>
            </a:r>
            <a:r>
              <a:rPr lang="ko-KR" altLang="en-US" sz="1800" b="1" dirty="0">
                <a:latin typeface="+mn-ea"/>
              </a:rPr>
              <a:t>했을 때 업로드한 작업을 허가하려면 암호를 입력해야 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그러나 </a:t>
            </a:r>
            <a:r>
              <a:rPr lang="en-US" altLang="ko-KR" sz="1800" b="1" dirty="0">
                <a:latin typeface="+mn-ea"/>
              </a:rPr>
              <a:t>SSH </a:t>
            </a:r>
            <a:r>
              <a:rPr lang="ko-KR" altLang="en-US" sz="1800" b="1" dirty="0">
                <a:latin typeface="+mn-ea"/>
              </a:rPr>
              <a:t>키를 업로드 하면 키를 게재할 때마다 암호를 입력하는 번거로움을 피할 수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800" b="1" dirty="0" err="1">
                <a:latin typeface="+mn-ea"/>
              </a:rPr>
              <a:t>PuTTY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다운로드 페이지에서 </a:t>
            </a:r>
            <a:r>
              <a:rPr lang="en-US" altLang="ko-KR" sz="1800" b="1" dirty="0" err="1">
                <a:latin typeface="+mn-ea"/>
              </a:rPr>
              <a:t>PuTTY</a:t>
            </a:r>
            <a:r>
              <a:rPr lang="ko-KR" altLang="en-US" sz="1800" b="1" dirty="0">
                <a:latin typeface="+mn-ea"/>
              </a:rPr>
              <a:t>의 최신 바이너리 파일을 찾는다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파일이름은 </a:t>
            </a:r>
            <a:r>
              <a:rPr lang="en-US" altLang="ko-KR" sz="1800" b="1" dirty="0">
                <a:latin typeface="+mn-ea"/>
              </a:rPr>
              <a:t>puttygen.exe</a:t>
            </a:r>
            <a:r>
              <a:rPr lang="ko-KR" altLang="en-US" sz="1800" b="1" dirty="0">
                <a:latin typeface="+mn-ea"/>
              </a:rPr>
              <a:t>이다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800" b="1" dirty="0">
                <a:latin typeface="+mn-ea"/>
              </a:rPr>
              <a:t>Puttygen.exe</a:t>
            </a:r>
            <a:r>
              <a:rPr lang="ko-KR" altLang="en-US" sz="1800" b="1" dirty="0">
                <a:latin typeface="+mn-ea"/>
              </a:rPr>
              <a:t> 링크를 클릭하고 로컬에 저장한다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800" b="1" dirty="0" err="1">
                <a:latin typeface="+mn-ea"/>
              </a:rPr>
              <a:t>PuTTYgen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프로그램을 실행한다</a:t>
            </a: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창 하단에 있는 </a:t>
            </a:r>
            <a:r>
              <a:rPr lang="en-US" altLang="ko-KR" sz="1800" b="1" dirty="0">
                <a:latin typeface="+mn-ea"/>
              </a:rPr>
              <a:t>“Type of key to generate”</a:t>
            </a:r>
            <a:r>
              <a:rPr lang="ko-KR" altLang="en-US" sz="1800" b="1" dirty="0">
                <a:latin typeface="+mn-ea"/>
              </a:rPr>
              <a:t>에서 </a:t>
            </a:r>
            <a:r>
              <a:rPr lang="en-US" altLang="ko-KR" sz="1800" b="1" dirty="0">
                <a:latin typeface="+mn-ea"/>
              </a:rPr>
              <a:t>SSH-2 RSA</a:t>
            </a:r>
            <a:r>
              <a:rPr lang="ko-KR" altLang="en-US" sz="1800" b="1" dirty="0">
                <a:latin typeface="+mn-ea"/>
              </a:rPr>
              <a:t>를 선택한다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800" b="1" dirty="0">
                <a:latin typeface="+mn-ea"/>
              </a:rPr>
              <a:t>“Generate” </a:t>
            </a:r>
            <a:r>
              <a:rPr lang="ko-KR" altLang="en-US" sz="1800" b="1" dirty="0">
                <a:latin typeface="+mn-ea"/>
              </a:rPr>
              <a:t>버튼을 클릭한다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마우스를 지속적으로 움직인다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이를 통해 무작위 데이터를 만들고</a:t>
            </a:r>
            <a:r>
              <a:rPr lang="en-US" altLang="ko-KR" sz="1800" b="1" dirty="0">
                <a:latin typeface="+mn-ea"/>
              </a:rPr>
              <a:t>(</a:t>
            </a:r>
            <a:r>
              <a:rPr lang="ko-KR" altLang="en-US" sz="1800" b="1" dirty="0">
                <a:latin typeface="+mn-ea"/>
              </a:rPr>
              <a:t>노이즈</a:t>
            </a:r>
            <a:r>
              <a:rPr lang="en-US" altLang="ko-KR" sz="1800" b="1" dirty="0">
                <a:latin typeface="+mn-ea"/>
              </a:rPr>
              <a:t>) </a:t>
            </a:r>
            <a:r>
              <a:rPr lang="ko-KR" altLang="en-US" sz="1800" b="1" dirty="0">
                <a:latin typeface="+mn-ea"/>
              </a:rPr>
              <a:t>이는 키 생성 과정을 돕는다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진행 바가 다 찰 때까지 계속 움직인다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암호를 입력하라는 창이 뜨면 임의의 암호를 입력한다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sz="1800" b="1" dirty="0">
                <a:latin typeface="+mn-ea"/>
              </a:rPr>
              <a:t>Save private key</a:t>
            </a:r>
            <a:r>
              <a:rPr lang="ko-KR" altLang="en-US" sz="1800" b="1" dirty="0">
                <a:latin typeface="+mn-ea"/>
              </a:rPr>
              <a:t>버튼을 클릭한다</a:t>
            </a:r>
            <a:r>
              <a:rPr lang="en-US" altLang="ko-KR" sz="1800" b="1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0774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저장소 공유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SSH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019" y="980728"/>
            <a:ext cx="8496944" cy="122413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SSH </a:t>
            </a:r>
            <a:r>
              <a:rPr lang="ko-KR" altLang="en-US" sz="1800" b="1" dirty="0">
                <a:latin typeface="+mn-ea"/>
              </a:rPr>
              <a:t>키를 사용할 준비가 되었다면 다음 단계로 진행한다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800" b="1" dirty="0">
                <a:latin typeface="+mn-ea"/>
              </a:rPr>
              <a:t>Public key for pasting into </a:t>
            </a:r>
            <a:r>
              <a:rPr lang="en-US" altLang="ko-KR" sz="1800" b="1" dirty="0" err="1">
                <a:latin typeface="+mn-ea"/>
              </a:rPr>
              <a:t>OpenSSH</a:t>
            </a:r>
            <a:r>
              <a:rPr lang="en-US" altLang="ko-KR" sz="1800" b="1" dirty="0">
                <a:latin typeface="+mn-ea"/>
              </a:rPr>
              <a:t> authorized _keys file </a:t>
            </a:r>
            <a:r>
              <a:rPr lang="ko-KR" altLang="en-US" sz="1800" b="1" dirty="0">
                <a:latin typeface="+mn-ea"/>
              </a:rPr>
              <a:t>이라는 제목을 찾는다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제목 아래 무작위 문자열을 오른쪽 클릭한다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모두 선택을 선택한 후 복사를 선택한다</a:t>
            </a:r>
            <a:r>
              <a:rPr lang="en-US" altLang="ko-KR" sz="1800" b="1" dirty="0"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77644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저장소 공유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SSH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설정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019" y="980728"/>
            <a:ext cx="8496944" cy="122413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공개 키를 클립보드에 복사하면 </a:t>
            </a:r>
            <a:r>
              <a:rPr lang="en-US" altLang="ko-KR" sz="1800" b="1" dirty="0" err="1">
                <a:latin typeface="+mn-ea"/>
              </a:rPr>
              <a:t>Github</a:t>
            </a:r>
            <a:r>
              <a:rPr lang="ko-KR" altLang="en-US" sz="1800" b="1" dirty="0">
                <a:latin typeface="+mn-ea"/>
              </a:rPr>
              <a:t>로 돌아가 다음 단계를 진행하자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800" b="1" dirty="0">
                <a:latin typeface="+mn-ea"/>
                <a:hlinkClick r:id="rId3"/>
              </a:rPr>
              <a:t>https://github.com/settings/ssh</a:t>
            </a:r>
            <a:r>
              <a:rPr lang="ko-KR" altLang="en-US" sz="1800" b="1" dirty="0">
                <a:latin typeface="+mn-ea"/>
              </a:rPr>
              <a:t>로 가자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계정에 로그인하고 톱니 모양 설정 버튼을 클릭한 다음 네비게이션 선택 버튼에서 </a:t>
            </a:r>
            <a:r>
              <a:rPr lang="en-US" altLang="ko-KR" sz="1800" b="1" dirty="0">
                <a:latin typeface="+mn-ea"/>
              </a:rPr>
              <a:t>SSH </a:t>
            </a:r>
            <a:r>
              <a:rPr lang="ko-KR" altLang="en-US" sz="1800" b="1" dirty="0">
                <a:latin typeface="+mn-ea"/>
              </a:rPr>
              <a:t>키를 클릭한다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800" b="1" dirty="0">
                <a:latin typeface="+mn-ea"/>
              </a:rPr>
              <a:t>SSH </a:t>
            </a:r>
            <a:r>
              <a:rPr lang="ko-KR" altLang="en-US" sz="1800" b="1" dirty="0">
                <a:latin typeface="+mn-ea"/>
              </a:rPr>
              <a:t>키 요약 화면에서 </a:t>
            </a:r>
            <a:r>
              <a:rPr lang="en-US" altLang="ko-KR" sz="1800" b="1" dirty="0">
                <a:latin typeface="+mn-ea"/>
              </a:rPr>
              <a:t>SSH </a:t>
            </a:r>
            <a:r>
              <a:rPr lang="ko-KR" altLang="en-US" sz="1800" b="1" dirty="0">
                <a:latin typeface="+mn-ea"/>
              </a:rPr>
              <a:t>키 추가하기를 클릭하자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800" b="1" dirty="0">
                <a:latin typeface="+mn-ea"/>
              </a:rPr>
              <a:t>SSH </a:t>
            </a:r>
            <a:r>
              <a:rPr lang="ko-KR" altLang="en-US" sz="1800" b="1" dirty="0">
                <a:latin typeface="+mn-ea"/>
              </a:rPr>
              <a:t>키에 제목을 추가할 수도 있다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 err="1">
                <a:latin typeface="+mn-ea"/>
              </a:rPr>
              <a:t>예컨데</a:t>
            </a:r>
            <a:r>
              <a:rPr lang="ko-KR" altLang="en-US" sz="1800" b="1" dirty="0">
                <a:latin typeface="+mn-ea"/>
              </a:rPr>
              <a:t> 개인적인 </a:t>
            </a:r>
            <a:r>
              <a:rPr lang="en-US" altLang="ko-KR" sz="1800" b="1" dirty="0">
                <a:latin typeface="+mn-ea"/>
              </a:rPr>
              <a:t>SSH </a:t>
            </a:r>
            <a:r>
              <a:rPr lang="ko-KR" altLang="en-US" sz="1800" b="1" dirty="0">
                <a:latin typeface="+mn-ea"/>
              </a:rPr>
              <a:t>키 모음과 작업 컴퓨터를 위해 생성한 것을 구분하고 싶을 수도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앞서 복사한 공개 키를 키 필드에 붙여 넣자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키 추가하기 버튼을 클릭하자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- </a:t>
            </a:r>
            <a:r>
              <a:rPr lang="ko-KR" altLang="en-US" sz="1800" b="1" dirty="0">
                <a:latin typeface="+mn-ea"/>
              </a:rPr>
              <a:t>이제 </a:t>
            </a:r>
            <a:r>
              <a:rPr lang="en-US" altLang="ko-KR" sz="1800" b="1" dirty="0" err="1">
                <a:latin typeface="+mn-ea"/>
              </a:rPr>
              <a:t>Github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암호를 타이핑 할 필요 없이 허가가 필요한 작업을 로컬 컴퓨터에서 수행할 수 있다</a:t>
            </a:r>
            <a:r>
              <a:rPr lang="en-US" altLang="ko-KR" sz="1800" b="1">
                <a:latin typeface="+mn-ea"/>
              </a:rPr>
              <a:t>.</a:t>
            </a: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4023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7149910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저장소 공유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원격 저장소에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푸시하기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019" y="980728"/>
            <a:ext cx="8496944" cy="122413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원격 저장소에 로컬 저장소의 이력을 </a:t>
            </a:r>
            <a:r>
              <a:rPr lang="en-US" altLang="ko-KR" sz="1800" b="1" dirty="0">
                <a:latin typeface="+mn-ea"/>
              </a:rPr>
              <a:t>push </a:t>
            </a:r>
            <a:r>
              <a:rPr lang="ko-KR" altLang="en-US" sz="1800" b="1" dirty="0">
                <a:latin typeface="+mn-ea"/>
              </a:rPr>
              <a:t>해 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원격 저장소의 주소는 별칭으로 기록할 수 있다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기록해 두면 </a:t>
            </a:r>
            <a:r>
              <a:rPr lang="en-US" altLang="ko-KR" sz="1800" b="1" dirty="0">
                <a:latin typeface="+mn-ea"/>
              </a:rPr>
              <a:t>Push</a:t>
            </a:r>
            <a:r>
              <a:rPr lang="ko-KR" altLang="en-US" sz="1800" b="1" dirty="0">
                <a:latin typeface="+mn-ea"/>
              </a:rPr>
              <a:t>할 때마다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긴 원격 저장소의 주소를 입력할 필요가 없다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우선 </a:t>
            </a:r>
            <a:r>
              <a:rPr lang="en-US" altLang="ko-KR" sz="1800" b="1" dirty="0">
                <a:latin typeface="+mn-ea"/>
              </a:rPr>
              <a:t>‘origin’ </a:t>
            </a:r>
            <a:r>
              <a:rPr lang="ko-KR" altLang="en-US" sz="1800" b="1" dirty="0">
                <a:latin typeface="+mn-ea"/>
              </a:rPr>
              <a:t>이라는 이름으로 원격 저장소를 등록하고 </a:t>
            </a:r>
            <a:r>
              <a:rPr lang="en-US" altLang="ko-KR" sz="1800" b="1" dirty="0">
                <a:latin typeface="+mn-ea"/>
              </a:rPr>
              <a:t>push </a:t>
            </a:r>
            <a:r>
              <a:rPr lang="ko-KR" altLang="en-US" sz="1800" b="1" dirty="0">
                <a:latin typeface="+mn-ea"/>
              </a:rPr>
              <a:t>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1. </a:t>
            </a:r>
            <a:r>
              <a:rPr lang="ko-KR" altLang="en-US" sz="1800" b="1" dirty="0">
                <a:latin typeface="+mn-ea"/>
              </a:rPr>
              <a:t>원격 저장소를 추가하려면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bash </a:t>
            </a:r>
            <a:r>
              <a:rPr lang="ko-KR" altLang="en-US" sz="1800" b="1" dirty="0">
                <a:latin typeface="+mn-ea"/>
              </a:rPr>
              <a:t>상에서 </a:t>
            </a:r>
            <a:r>
              <a:rPr lang="en-US" altLang="ko-KR" sz="1800" b="1" dirty="0">
                <a:latin typeface="+mn-ea"/>
              </a:rPr>
              <a:t>remote</a:t>
            </a:r>
            <a:r>
              <a:rPr lang="ko-KR" altLang="en-US" sz="1800" b="1" dirty="0">
                <a:latin typeface="+mn-ea"/>
              </a:rPr>
              <a:t> 명령어를 사용한다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remote add origin &lt;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원격 저장소의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URL&gt;</a:t>
            </a: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2. CLI</a:t>
            </a:r>
            <a:r>
              <a:rPr lang="ko-KR" altLang="en-US" sz="1800" b="1" dirty="0">
                <a:latin typeface="+mn-ea"/>
              </a:rPr>
              <a:t>에서 </a:t>
            </a:r>
            <a:r>
              <a:rPr lang="en-US" altLang="ko-KR" sz="1800" b="1" dirty="0">
                <a:latin typeface="+mn-ea"/>
              </a:rPr>
              <a:t>Push</a:t>
            </a:r>
            <a:r>
              <a:rPr lang="ko-KR" altLang="en-US" sz="1800" b="1" dirty="0">
                <a:latin typeface="+mn-ea"/>
              </a:rPr>
              <a:t>나 </a:t>
            </a:r>
            <a:r>
              <a:rPr lang="en-US" altLang="ko-KR" sz="1800" b="1" dirty="0">
                <a:latin typeface="+mn-ea"/>
              </a:rPr>
              <a:t>Pull</a:t>
            </a:r>
            <a:r>
              <a:rPr lang="ko-KR" altLang="en-US" sz="1800" b="1" dirty="0">
                <a:latin typeface="+mn-ea"/>
              </a:rPr>
              <a:t>은 실행 시 원격 저장소 명을 생략하면</a:t>
            </a:r>
            <a:r>
              <a:rPr lang="en-US" altLang="ko-KR" sz="1800" b="1" dirty="0">
                <a:latin typeface="+mn-ea"/>
              </a:rPr>
              <a:t>, origin</a:t>
            </a:r>
            <a:r>
              <a:rPr lang="ko-KR" altLang="en-US" sz="1800" b="1" dirty="0">
                <a:latin typeface="+mn-ea"/>
              </a:rPr>
              <a:t>이라는 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이름의 원격 저장소를 사용한다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그 때문에 원격 저장소에는 </a:t>
            </a:r>
            <a:r>
              <a:rPr lang="en-US" altLang="ko-KR" sz="1800" b="1" dirty="0">
                <a:latin typeface="+mn-ea"/>
              </a:rPr>
              <a:t>origin</a:t>
            </a:r>
            <a:r>
              <a:rPr lang="ko-KR" altLang="en-US" sz="1800" b="1" dirty="0">
                <a:latin typeface="+mn-ea"/>
              </a:rPr>
              <a:t>이라는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이름을 붙이는 것이 일반적이다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83734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7941998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저장소 공유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원격 저장소에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푸시하기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019" y="980728"/>
            <a:ext cx="8496944" cy="122413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저장소에 </a:t>
            </a:r>
            <a:r>
              <a:rPr lang="en-US" altLang="ko-KR" sz="1800" b="1" dirty="0">
                <a:latin typeface="+mn-ea"/>
              </a:rPr>
              <a:t>Push </a:t>
            </a:r>
            <a:r>
              <a:rPr lang="ko-KR" altLang="en-US" sz="1800" b="1" dirty="0">
                <a:latin typeface="+mn-ea"/>
              </a:rPr>
              <a:t>를 위해서는 </a:t>
            </a:r>
            <a:r>
              <a:rPr lang="en-US" altLang="ko-KR" sz="1800" b="1" dirty="0">
                <a:latin typeface="+mn-ea"/>
              </a:rPr>
              <a:t>Push </a:t>
            </a:r>
            <a:r>
              <a:rPr lang="ko-KR" altLang="en-US" sz="1800" b="1" dirty="0">
                <a:latin typeface="+mn-ea"/>
              </a:rPr>
              <a:t>명령어를 사용한다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push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&lt;repository&gt; &lt;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refspec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&gt; …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다음 명령어를 실행해 원격 저장소 </a:t>
            </a:r>
            <a:r>
              <a:rPr lang="en-US" altLang="ko-KR" sz="1800" b="1" dirty="0">
                <a:latin typeface="+mn-ea"/>
              </a:rPr>
              <a:t>origin</a:t>
            </a:r>
            <a:r>
              <a:rPr lang="ko-KR" altLang="en-US" sz="1800" b="1" dirty="0">
                <a:latin typeface="+mn-ea"/>
              </a:rPr>
              <a:t>에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push </a:t>
            </a:r>
            <a:r>
              <a:rPr lang="ko-KR" altLang="en-US" sz="1800" b="1" dirty="0">
                <a:latin typeface="+mn-ea"/>
              </a:rPr>
              <a:t>하자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push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–u origin master </a:t>
            </a:r>
          </a:p>
          <a:p>
            <a:pPr marL="0" indent="0">
              <a:buNone/>
            </a:pP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실행 옵션에서 한 번 </a:t>
            </a:r>
            <a:r>
              <a:rPr lang="en-US" altLang="ko-KR" sz="1800" b="1" dirty="0">
                <a:latin typeface="+mn-ea"/>
              </a:rPr>
              <a:t>–u</a:t>
            </a:r>
            <a:r>
              <a:rPr lang="ko-KR" altLang="en-US" sz="1800" b="1" dirty="0">
                <a:latin typeface="+mn-ea"/>
              </a:rPr>
              <a:t>를 지정하면 이후에는 </a:t>
            </a:r>
            <a:r>
              <a:rPr lang="ko-KR" altLang="en-US" sz="1800" b="1" dirty="0" err="1">
                <a:latin typeface="+mn-ea"/>
              </a:rPr>
              <a:t>브랜치명</a:t>
            </a:r>
            <a:r>
              <a:rPr lang="ko-KR" altLang="en-US" sz="1800" b="1" dirty="0">
                <a:latin typeface="+mn-ea"/>
              </a:rPr>
              <a:t> 지정을 생략할 수 있다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단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비어 있는 원격 저장소에 최초로 </a:t>
            </a:r>
            <a:r>
              <a:rPr lang="en-US" altLang="ko-KR" sz="1800" b="1" dirty="0">
                <a:latin typeface="+mn-ea"/>
              </a:rPr>
              <a:t>push</a:t>
            </a:r>
            <a:r>
              <a:rPr lang="ko-KR" altLang="en-US" sz="1800" b="1" dirty="0">
                <a:latin typeface="+mn-ea"/>
              </a:rPr>
              <a:t>를 할 때는 원격 저장소명과 </a:t>
            </a:r>
            <a:r>
              <a:rPr lang="ko-KR" altLang="en-US" sz="1800" b="1" dirty="0" err="1">
                <a:latin typeface="+mn-ea"/>
              </a:rPr>
              <a:t>브랜치명을</a:t>
            </a:r>
            <a:r>
              <a:rPr lang="ko-KR" altLang="en-US" sz="1800" b="1" dirty="0">
                <a:latin typeface="+mn-ea"/>
              </a:rPr>
              <a:t> 생략할 수 없다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Github</a:t>
            </a:r>
            <a:r>
              <a:rPr lang="ko-KR" altLang="en-US" sz="1800" b="1" dirty="0">
                <a:latin typeface="+mn-ea"/>
              </a:rPr>
              <a:t>에 접속해서 최근 업데이트 항목을 확인해보자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1977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시작하기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err="1">
                <a:latin typeface="+mn-ea"/>
              </a:rPr>
              <a:t>Git</a:t>
            </a:r>
            <a:r>
              <a:rPr lang="ko-KR" altLang="en-US" sz="2400" b="1" dirty="0">
                <a:latin typeface="+mn-ea"/>
              </a:rPr>
              <a:t>이란 소스코드를 효과적으로 관리하기 위해 개발된 </a:t>
            </a:r>
            <a:r>
              <a:rPr lang="en-US" altLang="ko-KR" sz="2400" b="1" dirty="0">
                <a:latin typeface="+mn-ea"/>
              </a:rPr>
              <a:t>‘</a:t>
            </a:r>
            <a:r>
              <a:rPr lang="ko-KR" altLang="en-US" sz="2400" b="1" dirty="0">
                <a:latin typeface="+mn-ea"/>
              </a:rPr>
              <a:t>분산형 버전 관리 시스템‘</a:t>
            </a: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endParaRPr lang="en-US" altLang="ko-KR" sz="24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소스코드가 변경된 이력을 쉽게 확인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특정 시점에 저장된 버전과 비교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특정 시점으로 되돌아가기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내가 올리려는 파일이 다른 사람의 편집 내용과 충돌 시 경고메시지 노티</a:t>
            </a:r>
            <a:endParaRPr lang="en-US" altLang="ko-KR" sz="1800" b="1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933056"/>
            <a:ext cx="4416986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1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7653966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저장소 공유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원격 저장소 복제하기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019" y="980728"/>
            <a:ext cx="8496944" cy="122413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다른 사용자라고 가정하고 좀 전에 </a:t>
            </a:r>
            <a:r>
              <a:rPr lang="en-US" altLang="ko-KR" sz="1800" b="1" dirty="0">
                <a:latin typeface="+mn-ea"/>
              </a:rPr>
              <a:t>Push </a:t>
            </a:r>
            <a:r>
              <a:rPr lang="ko-KR" altLang="en-US" sz="1800" b="1" dirty="0">
                <a:latin typeface="+mn-ea"/>
              </a:rPr>
              <a:t>했던 원격 저장소의 파일을 로컬 </a:t>
            </a:r>
            <a:r>
              <a:rPr lang="en-US" altLang="ko-KR" sz="1800" b="1" dirty="0">
                <a:latin typeface="+mn-ea"/>
              </a:rPr>
              <a:t>PC</a:t>
            </a:r>
            <a:r>
              <a:rPr lang="ko-KR" altLang="en-US" sz="1800" b="1" dirty="0">
                <a:latin typeface="+mn-ea"/>
              </a:rPr>
              <a:t>의 </a:t>
            </a:r>
            <a:r>
              <a:rPr lang="en-US" altLang="ko-KR" sz="1800" b="1" dirty="0">
                <a:latin typeface="+mn-ea"/>
              </a:rPr>
              <a:t>‘tuto2’</a:t>
            </a:r>
            <a:r>
              <a:rPr lang="ko-KR" altLang="en-US" sz="1800" b="1" dirty="0">
                <a:latin typeface="+mn-ea"/>
              </a:rPr>
              <a:t>라는 새로운 폴더로 복사해오자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저장소를 복제하려면 </a:t>
            </a:r>
            <a:r>
              <a:rPr lang="en-US" altLang="ko-KR" sz="1800" b="1" dirty="0">
                <a:latin typeface="+mn-ea"/>
              </a:rPr>
              <a:t>clone </a:t>
            </a:r>
            <a:r>
              <a:rPr lang="ko-KR" altLang="en-US" sz="1800" b="1" dirty="0">
                <a:latin typeface="+mn-ea"/>
              </a:rPr>
              <a:t>명령어를 이용한다</a:t>
            </a:r>
            <a:r>
              <a:rPr lang="en-US" altLang="ko-KR" sz="1800" b="1" dirty="0">
                <a:latin typeface="+mn-ea"/>
              </a:rPr>
              <a:t>. &lt;repository&gt;</a:t>
            </a:r>
            <a:r>
              <a:rPr lang="ko-KR" altLang="en-US" sz="1800" b="1" dirty="0">
                <a:latin typeface="+mn-ea"/>
              </a:rPr>
              <a:t>는 원격 저장소의 </a:t>
            </a:r>
            <a:r>
              <a:rPr lang="en-US" altLang="ko-KR" sz="1800" b="1" dirty="0">
                <a:latin typeface="+mn-ea"/>
              </a:rPr>
              <a:t>URL, &lt;directory&gt;</a:t>
            </a:r>
            <a:r>
              <a:rPr lang="ko-KR" altLang="en-US" sz="1800" b="1" dirty="0">
                <a:latin typeface="+mn-ea"/>
              </a:rPr>
              <a:t>는 복제 대상의 폴더명을 지정한다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clone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&lt;repository&gt;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&lt;directory&gt;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아래 명령을 실행하면</a:t>
            </a:r>
            <a:r>
              <a:rPr lang="en-US" altLang="ko-KR" sz="1800" b="1" dirty="0">
                <a:latin typeface="+mn-ea"/>
              </a:rPr>
              <a:t>, tuto2</a:t>
            </a:r>
            <a:r>
              <a:rPr lang="ko-KR" altLang="en-US" sz="1800" b="1" dirty="0">
                <a:latin typeface="+mn-ea"/>
              </a:rPr>
              <a:t>라는 이름의 폴더명에 원격 저장소가 복제된다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clone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&lt;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원격저장소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URL&gt;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Cloning into 'tuto2'...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Username: &lt;</a:t>
            </a:r>
            <a:r>
              <a:rPr lang="ko-KR" altLang="en-US" sz="1800" b="1" dirty="0">
                <a:latin typeface="+mn-ea"/>
              </a:rPr>
              <a:t>사용자명</a:t>
            </a:r>
            <a:r>
              <a:rPr lang="en-US" altLang="ko-KR" sz="1800" b="1" dirty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Password: &lt;</a:t>
            </a:r>
            <a:r>
              <a:rPr lang="ko-KR" altLang="en-US" sz="1800" b="1" dirty="0">
                <a:latin typeface="+mn-ea"/>
              </a:rPr>
              <a:t>비밀번호</a:t>
            </a:r>
            <a:r>
              <a:rPr lang="en-US" altLang="ko-KR" sz="1800" b="1" dirty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remote: Counting objects: 3, done.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remote: Total 3 (delta 0), reused 0 (delta 0)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Unpacking objects: 100% (3/3), done.</a:t>
            </a:r>
          </a:p>
        </p:txBody>
      </p:sp>
    </p:spTree>
    <p:extLst>
      <p:ext uri="{BB962C8B-B14F-4D97-AF65-F5344CB8AC3E}">
        <p14:creationId xmlns:p14="http://schemas.microsoft.com/office/powerpoint/2010/main" val="405804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7797982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저장소 공유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복제한 저장소에서 다시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푸시하기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019" y="980728"/>
            <a:ext cx="8496944" cy="122413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복제한 로컬 저장소에 있는 </a:t>
            </a:r>
            <a:r>
              <a:rPr lang="en-US" altLang="ko-KR" sz="1800" b="1" dirty="0">
                <a:latin typeface="+mn-ea"/>
              </a:rPr>
              <a:t>sample.txt </a:t>
            </a:r>
            <a:r>
              <a:rPr lang="ko-KR" altLang="en-US" sz="1800" b="1" dirty="0">
                <a:latin typeface="+mn-ea"/>
              </a:rPr>
              <a:t>파일을 열어 아래 내용을 추가하고 커밋해보자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 err="1">
                <a:latin typeface="+mn-ea"/>
              </a:rPr>
              <a:t>메디치교육센터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add </a:t>
            </a:r>
            <a:r>
              <a:rPr lang="ko-KR" altLang="en-US" sz="1800" b="1" dirty="0">
                <a:latin typeface="+mn-ea"/>
              </a:rPr>
              <a:t>복제 저장소 파일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add sample.txt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commit -m "add 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설명을 추가함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"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[master 1ef5c8c] add </a:t>
            </a:r>
            <a:r>
              <a:rPr lang="ko-KR" altLang="en-US" sz="1800" b="1" dirty="0">
                <a:latin typeface="+mn-ea"/>
              </a:rPr>
              <a:t>설명을 추가함</a:t>
            </a:r>
          </a:p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    </a:t>
            </a:r>
            <a:r>
              <a:rPr lang="en-US" altLang="ko-KR" sz="1800" b="1" dirty="0">
                <a:latin typeface="+mn-ea"/>
              </a:rPr>
              <a:t>1 files changed, 1 insertions(+), 1 deletions(-)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53018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7797982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저장소 공유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복제한 저장소에서 다시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푸시하기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019" y="980728"/>
            <a:ext cx="8496944" cy="122413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변경 내역을 </a:t>
            </a:r>
            <a:r>
              <a:rPr lang="ko-KR" altLang="en-US" sz="1800" b="1" dirty="0" err="1">
                <a:latin typeface="+mn-ea"/>
              </a:rPr>
              <a:t>푸시하여</a:t>
            </a:r>
            <a:r>
              <a:rPr lang="ko-KR" altLang="en-US" sz="1800" b="1" dirty="0">
                <a:latin typeface="+mn-ea"/>
              </a:rPr>
              <a:t> 원격 저장소를 업데이트 해 보자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복제한 저장소에서 </a:t>
            </a:r>
            <a:r>
              <a:rPr lang="ko-KR" altLang="en-US" sz="1800" b="1" dirty="0" err="1">
                <a:latin typeface="+mn-ea"/>
              </a:rPr>
              <a:t>푸시할</a:t>
            </a:r>
            <a:r>
              <a:rPr lang="ko-KR" altLang="en-US" sz="1800" b="1" dirty="0">
                <a:latin typeface="+mn-ea"/>
              </a:rPr>
              <a:t> 때는 파라미터 </a:t>
            </a:r>
            <a:r>
              <a:rPr lang="en-US" altLang="ko-KR" sz="1800" b="1" dirty="0">
                <a:latin typeface="+mn-ea"/>
              </a:rPr>
              <a:t>origin master</a:t>
            </a:r>
            <a:r>
              <a:rPr lang="ko-KR" altLang="en-US" sz="1800" b="1" dirty="0">
                <a:latin typeface="+mn-ea"/>
              </a:rPr>
              <a:t>를 생략할 수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push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Username: &lt;</a:t>
            </a:r>
            <a:r>
              <a:rPr lang="ko-KR" altLang="en-US" sz="1800" b="1" dirty="0">
                <a:latin typeface="+mn-ea"/>
              </a:rPr>
              <a:t>사용자명</a:t>
            </a:r>
            <a:r>
              <a:rPr lang="en-US" altLang="ko-KR" sz="1800" b="1" dirty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Password: &lt;</a:t>
            </a:r>
            <a:r>
              <a:rPr lang="ko-KR" altLang="en-US" sz="1800" b="1" dirty="0">
                <a:latin typeface="+mn-ea"/>
              </a:rPr>
              <a:t>비밀번호</a:t>
            </a:r>
            <a:r>
              <a:rPr lang="en-US" altLang="ko-KR" sz="1800" b="1" dirty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Counting objects: 5, done.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Delta compression using up to 4 threads.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Compressing objects: 100% (2/2), done.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Writing objects: 100% (3/3), 351 bytes, done.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Total 3 (delta 0), reused 0 (delta 0)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To </a:t>
            </a:r>
            <a:r>
              <a:rPr lang="ko-KR" altLang="en-US" sz="1800" b="1" dirty="0">
                <a:latin typeface="+mn-ea"/>
              </a:rPr>
              <a:t>사용자가 등록한 원격 저장소의 </a:t>
            </a:r>
            <a:r>
              <a:rPr lang="en-US" altLang="ko-KR" sz="1800" b="1" dirty="0">
                <a:latin typeface="+mn-ea"/>
              </a:rPr>
              <a:t>URL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 486789c..1ef5c8c  master -&gt; master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-&gt; </a:t>
            </a:r>
            <a:r>
              <a:rPr lang="ko-KR" altLang="en-US" sz="1800" b="1" dirty="0">
                <a:latin typeface="+mn-ea"/>
              </a:rPr>
              <a:t>원격 저장소에 접속해서 </a:t>
            </a:r>
            <a:r>
              <a:rPr lang="ko-KR" altLang="en-US" sz="1800" b="1" dirty="0" err="1">
                <a:latin typeface="+mn-ea"/>
              </a:rPr>
              <a:t>커밋된</a:t>
            </a:r>
            <a:r>
              <a:rPr lang="ko-KR" altLang="en-US" sz="1800" b="1" dirty="0">
                <a:latin typeface="+mn-ea"/>
              </a:rPr>
              <a:t> 사항 확인</a:t>
            </a: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8767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7293926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저장소 공유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원격 저장소에서 풀 해오기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019" y="980728"/>
            <a:ext cx="8496944" cy="122413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Tuto2 </a:t>
            </a:r>
            <a:r>
              <a:rPr lang="ko-KR" altLang="en-US" sz="1800" b="1" dirty="0">
                <a:latin typeface="+mn-ea"/>
              </a:rPr>
              <a:t>폴더로부터 원격 저장소로 보낸 푸시 내용을 로컬 </a:t>
            </a:r>
            <a:r>
              <a:rPr lang="en-US" altLang="ko-KR" sz="1800" b="1" dirty="0">
                <a:latin typeface="+mn-ea"/>
              </a:rPr>
              <a:t>PC</a:t>
            </a:r>
            <a:r>
              <a:rPr lang="ko-KR" altLang="en-US" sz="1800" b="1" dirty="0">
                <a:latin typeface="+mn-ea"/>
              </a:rPr>
              <a:t>의 </a:t>
            </a:r>
            <a:r>
              <a:rPr lang="en-US" altLang="ko-KR" sz="1800" b="1" dirty="0" err="1">
                <a:latin typeface="+mn-ea"/>
              </a:rPr>
              <a:t>tuto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폴더로 가져와 </a:t>
            </a:r>
            <a:r>
              <a:rPr lang="en-US" altLang="ko-KR" sz="1800" b="1" dirty="0">
                <a:latin typeface="+mn-ea"/>
              </a:rPr>
              <a:t>Pull </a:t>
            </a:r>
            <a:r>
              <a:rPr lang="ko-KR" altLang="en-US" sz="1800" b="1" dirty="0">
                <a:latin typeface="+mn-ea"/>
              </a:rPr>
              <a:t>해 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풀을 수행하기 위해 </a:t>
            </a:r>
            <a:r>
              <a:rPr lang="en-US" altLang="ko-KR" sz="1800" b="1" dirty="0">
                <a:latin typeface="+mn-ea"/>
              </a:rPr>
              <a:t>pull </a:t>
            </a:r>
            <a:r>
              <a:rPr lang="ko-KR" altLang="en-US" sz="1800" b="1" dirty="0">
                <a:latin typeface="+mn-ea"/>
              </a:rPr>
              <a:t>명령어를 사용하자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저장소 이름이 생략되면 </a:t>
            </a:r>
            <a:r>
              <a:rPr lang="en-US" altLang="ko-KR" sz="1800" b="1" dirty="0">
                <a:latin typeface="+mn-ea"/>
              </a:rPr>
              <a:t>origin</a:t>
            </a:r>
            <a:r>
              <a:rPr lang="ko-KR" altLang="en-US" sz="1800" b="1" dirty="0">
                <a:latin typeface="+mn-ea"/>
              </a:rPr>
              <a:t>의 이름으로 등록되어 있는 저장소 밑에 </a:t>
            </a:r>
            <a:r>
              <a:rPr lang="en-US" altLang="ko-KR" sz="1800" b="1" dirty="0">
                <a:latin typeface="+mn-ea"/>
              </a:rPr>
              <a:t>pull</a:t>
            </a:r>
            <a:r>
              <a:rPr lang="ko-KR" altLang="en-US" sz="1800" b="1" dirty="0">
                <a:latin typeface="+mn-ea"/>
              </a:rPr>
              <a:t>을 수행하게 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pull origin master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Username: &lt;</a:t>
            </a:r>
            <a:r>
              <a:rPr lang="ko-KR" altLang="en-US" sz="1800" b="1" dirty="0">
                <a:latin typeface="+mn-ea"/>
              </a:rPr>
              <a:t>사용자명</a:t>
            </a:r>
            <a:r>
              <a:rPr lang="en-US" altLang="ko-KR" sz="1800" b="1" dirty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Password: &lt;</a:t>
            </a:r>
            <a:r>
              <a:rPr lang="ko-KR" altLang="en-US" sz="1800" b="1" dirty="0">
                <a:latin typeface="+mn-ea"/>
              </a:rPr>
              <a:t>비밀번호</a:t>
            </a:r>
            <a:r>
              <a:rPr lang="en-US" altLang="ko-KR" sz="1800" b="1" dirty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From https://monkey.backlogtool.com/git/BLG/tutorial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* branch            master     -&gt; FETCH_HEAD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Updating ac56e47..3da09c1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Fast-forward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sample.txt |    1 +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1 files changed, 1 insertions(+), 0 deletions(-)</a:t>
            </a:r>
          </a:p>
        </p:txBody>
      </p:sp>
    </p:spTree>
    <p:extLst>
      <p:ext uri="{BB962C8B-B14F-4D97-AF65-F5344CB8AC3E}">
        <p14:creationId xmlns:p14="http://schemas.microsoft.com/office/powerpoint/2010/main" val="11109145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7221918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저장소 공유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원격 저장소에서 풀 해오기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019" y="980728"/>
            <a:ext cx="8496944" cy="122413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Sample.txt </a:t>
            </a:r>
            <a:r>
              <a:rPr lang="ko-KR" altLang="en-US" sz="1800" b="1" dirty="0">
                <a:latin typeface="+mn-ea"/>
              </a:rPr>
              <a:t>파일의 내용이 업데이트 되었다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Log </a:t>
            </a:r>
            <a:r>
              <a:rPr lang="ko-KR" altLang="en-US" sz="1800" b="1" dirty="0">
                <a:latin typeface="+mn-ea"/>
              </a:rPr>
              <a:t>명령어로 이력을 확인해 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log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</a:t>
            </a:r>
            <a:r>
              <a:rPr lang="en-US" altLang="ko-KR" sz="1800" b="1" dirty="0">
                <a:latin typeface="+mn-ea"/>
              </a:rPr>
              <a:t>commit 3da09c1134a41f2bee854a413916e4ebcae7318d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Author: mono &lt;mono@gmail.com&gt;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Date:   Thu Jul 12 18:02:45 2012 +0900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 add </a:t>
            </a:r>
            <a:r>
              <a:rPr lang="ko-KR" altLang="en-US" sz="1800" b="1" dirty="0">
                <a:latin typeface="+mn-ea"/>
              </a:rPr>
              <a:t>설명을 추가함</a:t>
            </a:r>
          </a:p>
          <a:p>
            <a:pPr marL="0" indent="0">
              <a:buNone/>
            </a:pPr>
            <a:endParaRPr lang="ko-KR" altLang="en-US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commit ac56e474afbbe1eab9ebce5b3ab48ac4c73ad60e 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Author: mono &lt;mono@gmail.com&gt;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Date:   Mon Feb 6 18:00:21 2017 +0900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  first commit</a:t>
            </a:r>
          </a:p>
        </p:txBody>
      </p:sp>
    </p:spTree>
    <p:extLst>
      <p:ext uri="{BB962C8B-B14F-4D97-AF65-F5344CB8AC3E}">
        <p14:creationId xmlns:p14="http://schemas.microsoft.com/office/powerpoint/2010/main" val="2694963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6573846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저장소 공유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원격 저장소에서 풀 해오기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019" y="980728"/>
            <a:ext cx="8496944" cy="122413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Tuto</a:t>
            </a:r>
            <a:r>
              <a:rPr lang="ko-KR" altLang="en-US" sz="1800" b="1" dirty="0">
                <a:latin typeface="+mn-ea"/>
              </a:rPr>
              <a:t> 폴더에서 </a:t>
            </a:r>
            <a:r>
              <a:rPr lang="en-US" altLang="ko-KR" sz="1800" b="1" dirty="0">
                <a:latin typeface="+mn-ea"/>
              </a:rPr>
              <a:t>sample.txt </a:t>
            </a:r>
            <a:r>
              <a:rPr lang="ko-KR" altLang="en-US" sz="1800" b="1" dirty="0">
                <a:latin typeface="+mn-ea"/>
              </a:rPr>
              <a:t>파일을 열고 내용을 확인해보자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      </a:t>
            </a:r>
            <a:r>
              <a:rPr lang="ko-KR" altLang="en-US" sz="1800" b="1" dirty="0" err="1">
                <a:latin typeface="+mn-ea"/>
              </a:rPr>
              <a:t>메디치교육센터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 add </a:t>
            </a:r>
            <a:r>
              <a:rPr lang="ko-KR" altLang="en-US" sz="1800" b="1" dirty="0">
                <a:latin typeface="+mn-ea"/>
              </a:rPr>
              <a:t>복제 저장소 파일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“Add </a:t>
            </a:r>
            <a:r>
              <a:rPr lang="ko-KR" altLang="en-US" sz="1800" b="1" dirty="0">
                <a:latin typeface="+mn-ea"/>
              </a:rPr>
              <a:t>복제 저장소 파일</a:t>
            </a:r>
            <a:r>
              <a:rPr lang="en-US" altLang="ko-KR" sz="1800" b="1" dirty="0">
                <a:latin typeface="+mn-ea"/>
              </a:rPr>
              <a:t>” </a:t>
            </a:r>
            <a:r>
              <a:rPr lang="ko-KR" altLang="en-US" sz="1800" b="1" dirty="0">
                <a:latin typeface="+mn-ea"/>
              </a:rPr>
              <a:t>내용이 추가가 되어 있다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3185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60" y="44624"/>
            <a:ext cx="9154860" cy="6853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278320" y="-171400"/>
            <a:ext cx="2661832" cy="147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algn="ctr" defTabSz="914018"/>
            <a:r>
              <a:rPr lang="en-US" altLang="ko-KR" sz="42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C</a:t>
            </a:r>
            <a:r>
              <a:rPr lang="en-US" altLang="ko-KR" sz="28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ontents</a:t>
            </a: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직사각형 3"/>
          <p:cNvSpPr>
            <a:spLocks noChangeArrowheads="1"/>
          </p:cNvSpPr>
          <p:nvPr/>
        </p:nvSpPr>
        <p:spPr bwMode="auto">
          <a:xfrm>
            <a:off x="1602055" y="1543459"/>
            <a:ext cx="5996177" cy="697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08" tIns="45704" rIns="91408" bIns="45704">
            <a:spAutoFit/>
          </a:bodyPr>
          <a:lstStyle/>
          <a:p>
            <a:pPr defTabSz="914018">
              <a:lnSpc>
                <a:spcPct val="130000"/>
              </a:lnSpc>
            </a:pPr>
            <a:r>
              <a:rPr lang="en-US" altLang="ko-KR" sz="2000" b="1" dirty="0">
                <a:latin typeface="+mn-ea"/>
              </a:rPr>
              <a:t>Ⅰ. </a:t>
            </a:r>
            <a:r>
              <a:rPr lang="en-US" altLang="ko-KR" sz="2000" b="1" dirty="0" err="1">
                <a:latin typeface="+mn-ea"/>
              </a:rPr>
              <a:t>Git</a:t>
            </a:r>
            <a:r>
              <a:rPr lang="ko-KR" altLang="en-US" sz="2000" b="1" dirty="0">
                <a:latin typeface="+mn-ea"/>
              </a:rPr>
              <a:t>의 기본</a:t>
            </a:r>
            <a:r>
              <a:rPr lang="en-US" altLang="ko-KR" sz="3200" b="1" dirty="0">
                <a:latin typeface="+mn-ea"/>
              </a:rPr>
              <a:t>             </a:t>
            </a: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r>
              <a:rPr lang="en-US" altLang="ko-KR" sz="2000" b="1" dirty="0">
                <a:latin typeface="+mn-ea"/>
              </a:rPr>
              <a:t>Ⅱ. </a:t>
            </a:r>
            <a:r>
              <a:rPr lang="ko-KR" altLang="en-US" sz="2000" b="1" dirty="0">
                <a:latin typeface="+mn-ea"/>
              </a:rPr>
              <a:t>저장소 공유</a:t>
            </a:r>
            <a:endParaRPr kumimoji="1" lang="en-US" altLang="ko-KR" sz="2000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r>
              <a:rPr lang="en-US" altLang="ko-KR" sz="3200" b="1" dirty="0">
                <a:latin typeface="+mn-ea"/>
              </a:rPr>
              <a:t>Ⅲ. </a:t>
            </a:r>
            <a:r>
              <a:rPr lang="ko-KR" altLang="en-US" sz="3200" b="1" dirty="0">
                <a:latin typeface="+mn-ea"/>
              </a:rPr>
              <a:t>변경 이력 통합</a:t>
            </a:r>
            <a:endParaRPr lang="en-US" altLang="ko-KR" sz="32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 err="1">
                <a:latin typeface="+mn-ea"/>
              </a:rPr>
              <a:t>브랜치</a:t>
            </a: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>
                <a:latin typeface="+mn-ea"/>
              </a:rPr>
              <a:t>원격 저장소</a:t>
            </a: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>
                <a:latin typeface="+mn-ea"/>
              </a:rPr>
              <a:t>태그</a:t>
            </a: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 err="1">
                <a:latin typeface="+mn-ea"/>
              </a:rPr>
              <a:t>커밋</a:t>
            </a:r>
            <a:r>
              <a:rPr lang="ko-KR" altLang="en-US" sz="2000" b="1" dirty="0">
                <a:latin typeface="+mn-ea"/>
              </a:rPr>
              <a:t> 변경</a:t>
            </a: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4806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변경 이력 통합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이력 병합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019" y="4336182"/>
            <a:ext cx="8496944" cy="122413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내가 끌어온 저장소가 최신 버전이 아닌 경우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즉 내가 </a:t>
            </a:r>
            <a:r>
              <a:rPr lang="en-US" altLang="ko-KR" sz="1800" b="1" dirty="0">
                <a:latin typeface="+mn-ea"/>
              </a:rPr>
              <a:t>pull</a:t>
            </a:r>
            <a:r>
              <a:rPr lang="ko-KR" altLang="en-US" sz="1800" b="1" dirty="0">
                <a:latin typeface="+mn-ea"/>
              </a:rPr>
              <a:t>을 실행한 후 다른 사람이 </a:t>
            </a:r>
            <a:r>
              <a:rPr lang="en-US" altLang="ko-KR" sz="1800" b="1" dirty="0">
                <a:latin typeface="+mn-ea"/>
              </a:rPr>
              <a:t>push</a:t>
            </a:r>
            <a:r>
              <a:rPr lang="ko-KR" altLang="en-US" sz="1800" b="1" dirty="0">
                <a:latin typeface="+mn-ea"/>
              </a:rPr>
              <a:t>를 하여 원격 저장소를 업데이트 해 버린 경우 위의 그림과 같이 나의 </a:t>
            </a:r>
            <a:r>
              <a:rPr lang="en-US" altLang="ko-KR" sz="1800" b="1" dirty="0">
                <a:latin typeface="+mn-ea"/>
              </a:rPr>
              <a:t>push </a:t>
            </a:r>
            <a:r>
              <a:rPr lang="ko-KR" altLang="en-US" sz="1800" b="1" dirty="0">
                <a:latin typeface="+mn-ea"/>
              </a:rPr>
              <a:t>요청이 거부됨</a:t>
            </a:r>
            <a:endParaRPr lang="en-US" altLang="ko-KR" sz="1800" b="1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1268760"/>
            <a:ext cx="54102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044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변경 이력 통합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이력 병합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50019" y="4336182"/>
            <a:ext cx="8496944" cy="122413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이런 경우 병합</a:t>
            </a:r>
            <a:r>
              <a:rPr lang="en-US" altLang="ko-KR" sz="1800" b="1" dirty="0">
                <a:latin typeface="+mn-ea"/>
              </a:rPr>
              <a:t>(merge)</a:t>
            </a:r>
            <a:r>
              <a:rPr lang="ko-KR" altLang="en-US" sz="1800" b="1" dirty="0">
                <a:latin typeface="+mn-ea"/>
              </a:rPr>
              <a:t>라는 작업을 진행하여 다른 사람의 업데이트 이력을 내 저장소에 갱신이 필요하다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만약 병합하지 않은 채로 이력을 덮어쓰게 되면 다른 사람이 </a:t>
            </a:r>
            <a:r>
              <a:rPr lang="en-US" altLang="ko-KR" sz="1800" b="1" dirty="0">
                <a:latin typeface="+mn-ea"/>
              </a:rPr>
              <a:t>push</a:t>
            </a:r>
            <a:r>
              <a:rPr lang="ko-KR" altLang="en-US" sz="1800" b="1" dirty="0">
                <a:latin typeface="+mn-ea"/>
              </a:rPr>
              <a:t>한 업데이트 내역이 사라져 버리기 때문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072" y="1369690"/>
            <a:ext cx="54102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313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변경 이력 통합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충돌 해결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980728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병합 기능은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에서 변경한 부분을 자동으로 통합해 주는 기능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그러나 경우에 따라 자동으로 병합할 수 없는 경우도 발생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-&gt; </a:t>
            </a:r>
            <a:r>
              <a:rPr lang="ko-KR" altLang="en-US" sz="1800" b="1" dirty="0">
                <a:latin typeface="+mn-ea"/>
              </a:rPr>
              <a:t>원격 저장소와 로컬 저장소 양 쪽에서 파일의 동일한 부분을 변경한 경우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763688" y="4149080"/>
            <a:ext cx="5400600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  </a:t>
            </a:r>
            <a:r>
              <a:rPr lang="en-US" altLang="ko-KR" sz="1800" b="1" dirty="0">
                <a:latin typeface="+mn-ea"/>
              </a:rPr>
              <a:t>========</a:t>
            </a:r>
            <a:r>
              <a:rPr lang="ko-KR" altLang="en-US" sz="1800" b="1" dirty="0">
                <a:latin typeface="+mn-ea"/>
              </a:rPr>
              <a:t>로 구분된 위의 부분이 로컬 저장소</a:t>
            </a:r>
            <a:r>
              <a:rPr lang="en-US" altLang="ko-KR" sz="1800" b="1" dirty="0">
                <a:latin typeface="+mn-ea"/>
              </a:rPr>
              <a:t> </a:t>
            </a:r>
          </a:p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아래 부분이 원격 저장소의 변경 내용</a:t>
            </a:r>
            <a:endParaRPr lang="en-US" altLang="ko-KR" sz="18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499006"/>
            <a:ext cx="5524500" cy="14609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924003"/>
            <a:ext cx="55245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00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이력 관리 저장소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저장소</a:t>
            </a:r>
            <a:r>
              <a:rPr lang="en-US" altLang="ko-KR" sz="2400" b="1" dirty="0">
                <a:latin typeface="+mn-ea"/>
              </a:rPr>
              <a:t>(</a:t>
            </a:r>
            <a:r>
              <a:rPr lang="en-US" altLang="ko-KR" sz="2400" b="1" dirty="0" err="1">
                <a:latin typeface="+mn-ea"/>
              </a:rPr>
              <a:t>Git</a:t>
            </a:r>
            <a:r>
              <a:rPr lang="en-US" altLang="ko-KR" sz="2400" b="1" dirty="0">
                <a:latin typeface="+mn-ea"/>
              </a:rPr>
              <a:t> Repository)</a:t>
            </a:r>
            <a:r>
              <a:rPr lang="ko-KR" altLang="en-US" sz="2400" b="1" dirty="0">
                <a:latin typeface="+mn-ea"/>
              </a:rPr>
              <a:t>란 프로젝트의 리비전과 히스토리를 유지하고 관리하는데 필요한 모든 정보를 담고 있는 데이터베이스</a:t>
            </a: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가장 큰 이점 하나</a:t>
            </a:r>
            <a:r>
              <a:rPr lang="en-US" altLang="ko-KR" sz="2400" b="1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파일이 변경 이력 별로 구분되어 저장</a:t>
            </a:r>
            <a:r>
              <a:rPr lang="en-US" altLang="ko-KR" sz="1800" b="1" dirty="0">
                <a:latin typeface="+mn-ea"/>
              </a:rPr>
              <a:t>. (</a:t>
            </a:r>
            <a:r>
              <a:rPr lang="ko-KR" altLang="en-US" sz="1800" b="1" dirty="0">
                <a:latin typeface="+mn-ea"/>
              </a:rPr>
              <a:t>동일한 파일이라도 실제 내용 일부가 다르면 서로 다른 파일로 인식</a:t>
            </a:r>
            <a:r>
              <a:rPr lang="en-US" altLang="ko-KR" sz="1800" b="1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3933056"/>
            <a:ext cx="5225399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761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변경 이력 통합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충돌 만들기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980728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Tuto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폴더에서 작업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먼저 </a:t>
            </a:r>
            <a:r>
              <a:rPr lang="en-US" altLang="ko-KR" sz="1800" b="1" dirty="0" err="1">
                <a:latin typeface="+mn-ea"/>
              </a:rPr>
              <a:t>tuto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폴더의 </a:t>
            </a:r>
            <a:r>
              <a:rPr lang="en-US" altLang="ko-KR" sz="1800" b="1" dirty="0">
                <a:latin typeface="+mn-ea"/>
              </a:rPr>
              <a:t>sample.txt</a:t>
            </a:r>
            <a:r>
              <a:rPr lang="ko-KR" altLang="en-US" sz="1800" b="1" dirty="0">
                <a:latin typeface="+mn-ea"/>
              </a:rPr>
              <a:t>를 열고 아래 내용을 추가하자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</a:t>
            </a:r>
            <a:r>
              <a:rPr lang="ko-KR" altLang="en-US" sz="1800" b="1" dirty="0" err="1">
                <a:latin typeface="+mn-ea"/>
              </a:rPr>
              <a:t>메디치교육센터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add </a:t>
            </a:r>
            <a:r>
              <a:rPr lang="ko-KR" altLang="en-US" sz="1800" b="1" dirty="0">
                <a:latin typeface="+mn-ea"/>
              </a:rPr>
              <a:t>복제 저장소 파일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add</a:t>
            </a:r>
            <a:r>
              <a:rPr lang="ko-KR" altLang="en-US" sz="1800" b="1" dirty="0">
                <a:latin typeface="+mn-ea"/>
              </a:rPr>
              <a:t> 충돌 만들기 실습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add sample.txt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commit -m "commit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의 설명 추가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"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[master 95f15c9] commit</a:t>
            </a:r>
            <a:r>
              <a:rPr lang="ko-KR" altLang="en-US" sz="1800" b="1" dirty="0">
                <a:latin typeface="+mn-ea"/>
              </a:rPr>
              <a:t>의 설명 추가</a:t>
            </a:r>
          </a:p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     </a:t>
            </a:r>
            <a:r>
              <a:rPr lang="en-US" altLang="ko-KR" sz="1800" b="1" dirty="0">
                <a:latin typeface="+mn-ea"/>
              </a:rPr>
              <a:t>1 files changed, 1 insertions(+), 0 deletions(-)</a:t>
            </a:r>
          </a:p>
        </p:txBody>
      </p:sp>
    </p:spTree>
    <p:extLst>
      <p:ext uri="{BB962C8B-B14F-4D97-AF65-F5344CB8AC3E}">
        <p14:creationId xmlns:p14="http://schemas.microsoft.com/office/powerpoint/2010/main" val="32379427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변경 이력 통합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충돌 만들기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980728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Tuto2 </a:t>
            </a:r>
            <a:r>
              <a:rPr lang="ko-KR" altLang="en-US" sz="1800" b="1" dirty="0">
                <a:latin typeface="+mn-ea"/>
              </a:rPr>
              <a:t>폴더에서 작업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Tuto2 </a:t>
            </a:r>
            <a:r>
              <a:rPr lang="ko-KR" altLang="en-US" sz="1800" b="1" dirty="0">
                <a:latin typeface="+mn-ea"/>
              </a:rPr>
              <a:t>폴더의 </a:t>
            </a:r>
            <a:r>
              <a:rPr lang="en-US" altLang="ko-KR" sz="1800" b="1" dirty="0">
                <a:latin typeface="+mn-ea"/>
              </a:rPr>
              <a:t>sample.txt</a:t>
            </a:r>
            <a:r>
              <a:rPr lang="ko-KR" altLang="en-US" sz="1800" b="1" dirty="0">
                <a:latin typeface="+mn-ea"/>
              </a:rPr>
              <a:t>를 열고 아래 내용을 추가하자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</a:t>
            </a:r>
            <a:r>
              <a:rPr lang="ko-KR" altLang="en-US" sz="1800" b="1" dirty="0" err="1">
                <a:latin typeface="+mn-ea"/>
              </a:rPr>
              <a:t>메디치교육센터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add </a:t>
            </a:r>
            <a:r>
              <a:rPr lang="ko-KR" altLang="en-US" sz="1800" b="1" dirty="0">
                <a:latin typeface="+mn-ea"/>
              </a:rPr>
              <a:t>복제 저장소 파일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pull </a:t>
            </a:r>
            <a:r>
              <a:rPr lang="ko-KR" altLang="en-US" sz="1800" b="1" dirty="0">
                <a:latin typeface="+mn-ea"/>
              </a:rPr>
              <a:t>원격 저장소의 내용을 가져오기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add sample.txt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commit -m “pull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 설명 추가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"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[master 95f15c9] pull</a:t>
            </a:r>
            <a:r>
              <a:rPr lang="ko-KR" altLang="en-US" sz="1800" b="1" dirty="0">
                <a:latin typeface="+mn-ea"/>
              </a:rPr>
              <a:t>의 설명 추가</a:t>
            </a:r>
          </a:p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     </a:t>
            </a:r>
            <a:r>
              <a:rPr lang="en-US" altLang="ko-KR" sz="1800" b="1" dirty="0">
                <a:latin typeface="+mn-ea"/>
              </a:rPr>
              <a:t>1 files changed, 1 insertions(+), 0 deletions(-)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51520" y="5445224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위의 상태로 </a:t>
            </a:r>
            <a:r>
              <a:rPr lang="en-US" altLang="ko-KR" sz="1800" b="1" dirty="0">
                <a:latin typeface="+mn-ea"/>
              </a:rPr>
              <a:t>tuto2 </a:t>
            </a:r>
            <a:r>
              <a:rPr lang="ko-KR" altLang="en-US" sz="1800" b="1" dirty="0">
                <a:latin typeface="+mn-ea"/>
              </a:rPr>
              <a:t>폴더에서 원격 저장소로 </a:t>
            </a:r>
            <a:r>
              <a:rPr lang="ko-KR" altLang="en-US" sz="1800" b="1" dirty="0" err="1">
                <a:latin typeface="+mn-ea"/>
              </a:rPr>
              <a:t>푸시하자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push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4872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변경 이력 통합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충돌 만들기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980728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Tuto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폴더에서 작업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Tuto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폴더에서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원격 저장소로 </a:t>
            </a:r>
            <a:r>
              <a:rPr lang="ko-KR" altLang="en-US" sz="1800" b="1" dirty="0" err="1">
                <a:latin typeface="+mn-ea"/>
              </a:rPr>
              <a:t>푸시하자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push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Username: &lt;</a:t>
            </a:r>
            <a:r>
              <a:rPr lang="ko-KR" altLang="en-US" sz="1800" b="1" dirty="0">
                <a:latin typeface="+mn-ea"/>
              </a:rPr>
              <a:t>사용자명</a:t>
            </a:r>
            <a:r>
              <a:rPr lang="en-US" altLang="ko-KR" sz="1800" b="1" dirty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Password: &lt;</a:t>
            </a:r>
            <a:r>
              <a:rPr lang="ko-KR" altLang="en-US" sz="1800" b="1" dirty="0">
                <a:latin typeface="+mn-ea"/>
              </a:rPr>
              <a:t>비밀번호</a:t>
            </a:r>
            <a:r>
              <a:rPr lang="en-US" altLang="ko-KR" sz="1800" b="1" dirty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To </a:t>
            </a:r>
            <a:r>
              <a:rPr lang="ko-KR" altLang="en-US" sz="1800" b="1" dirty="0">
                <a:latin typeface="+mn-ea"/>
              </a:rPr>
              <a:t>원격 저장소의 </a:t>
            </a:r>
            <a:r>
              <a:rPr lang="en-US" altLang="ko-KR" sz="1800" b="1" dirty="0">
                <a:latin typeface="+mn-ea"/>
              </a:rPr>
              <a:t>URL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! [rejected]        master -&gt; master (non-fast-forward)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error: failed to push some refs to ‘</a:t>
            </a:r>
            <a:r>
              <a:rPr lang="ko-KR" altLang="en-US" sz="1800" b="1" dirty="0">
                <a:latin typeface="+mn-ea"/>
              </a:rPr>
              <a:t>원격 저장소 </a:t>
            </a:r>
            <a:r>
              <a:rPr lang="en-US" altLang="ko-KR" sz="1800" b="1" dirty="0">
                <a:latin typeface="+mn-ea"/>
              </a:rPr>
              <a:t>URL'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To prevent you from losing history, non-fast-forward updates were    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rejected  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Merge the remote changes (e.g. '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pull') before pushing again.  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See the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'Note about fast-forwards' section of '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push --help' for  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details.</a:t>
            </a:r>
          </a:p>
        </p:txBody>
      </p:sp>
    </p:spTree>
    <p:extLst>
      <p:ext uri="{BB962C8B-B14F-4D97-AF65-F5344CB8AC3E}">
        <p14:creationId xmlns:p14="http://schemas.microsoft.com/office/powerpoint/2010/main" val="36486249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변경 이력 통합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충돌 해결하기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980728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먼저 </a:t>
            </a:r>
            <a:r>
              <a:rPr lang="en-US" altLang="ko-KR" sz="1800" b="1" dirty="0">
                <a:latin typeface="+mn-ea"/>
              </a:rPr>
              <a:t>Pull</a:t>
            </a:r>
            <a:r>
              <a:rPr lang="ko-KR" altLang="en-US" sz="1800" b="1" dirty="0">
                <a:latin typeface="+mn-ea"/>
              </a:rPr>
              <a:t>을 실행하여 원격 저장소의 최신 변경 이력을 로컬로 가져오자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Tuto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폴더에서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다음 명령어를 실행해 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pull origin master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</a:t>
            </a:r>
            <a:r>
              <a:rPr lang="en-US" altLang="ko-KR" sz="1800" b="1" dirty="0">
                <a:latin typeface="+mn-ea"/>
              </a:rPr>
              <a:t>Username: &lt;</a:t>
            </a:r>
            <a:r>
              <a:rPr lang="ko-KR" altLang="en-US" sz="1800" b="1" dirty="0">
                <a:latin typeface="+mn-ea"/>
              </a:rPr>
              <a:t>사용자 이름</a:t>
            </a:r>
            <a:r>
              <a:rPr lang="en-US" altLang="ko-KR" sz="1800" b="1" dirty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Password: &lt;</a:t>
            </a:r>
            <a:r>
              <a:rPr lang="ko-KR" altLang="en-US" sz="1800" b="1" dirty="0">
                <a:latin typeface="+mn-ea"/>
              </a:rPr>
              <a:t>비밀번호</a:t>
            </a:r>
            <a:r>
              <a:rPr lang="en-US" altLang="ko-KR" sz="1800" b="1" dirty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remote: Counting objects: 5, done.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remote: Compressing objects: 100% (2/2), done.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remote: Total 3 (delta 0), reused 0 (delta 0)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Unpacking objects: 100% (3/3), done.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From </a:t>
            </a:r>
            <a:r>
              <a:rPr lang="ko-KR" altLang="en-US" sz="1800" b="1" dirty="0">
                <a:latin typeface="+mn-ea"/>
              </a:rPr>
              <a:t>원격 저장소 </a:t>
            </a:r>
            <a:r>
              <a:rPr lang="en-US" altLang="ko-KR" sz="1800" b="1" dirty="0">
                <a:latin typeface="+mn-ea"/>
              </a:rPr>
              <a:t>URL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* branch            master     -&gt; FETCH_HEAD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Auto-merging sample.txt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CONFLICT (content): Merge conflict in sample.txt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Automatic merge failed; fix conflicts and then commit the result.</a:t>
            </a:r>
          </a:p>
        </p:txBody>
      </p:sp>
    </p:spTree>
    <p:extLst>
      <p:ext uri="{BB962C8B-B14F-4D97-AF65-F5344CB8AC3E}">
        <p14:creationId xmlns:p14="http://schemas.microsoft.com/office/powerpoint/2010/main" val="3873705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변경 이력 통합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충돌 해결하기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980728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[Merge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conflict in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sample.txt]</a:t>
            </a:r>
            <a:r>
              <a:rPr lang="ko-KR" altLang="en-US" sz="1800" b="1" dirty="0">
                <a:latin typeface="+mn-ea"/>
              </a:rPr>
              <a:t>라고 표시되어 있으므로 </a:t>
            </a:r>
            <a:r>
              <a:rPr lang="en-US" altLang="ko-KR" sz="1800" b="1" dirty="0">
                <a:latin typeface="+mn-ea"/>
              </a:rPr>
              <a:t>sample.txt </a:t>
            </a:r>
            <a:r>
              <a:rPr lang="ko-KR" altLang="en-US" sz="1800" b="1" dirty="0">
                <a:latin typeface="+mn-ea"/>
              </a:rPr>
              <a:t>파일을 확인해보자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이 자동으로 병합되지 않은 부분을 다음과 같이 변경했음을 확인할 수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62450" y="2708920"/>
            <a:ext cx="67178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</a:rPr>
              <a:t>메디치교육센터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add </a:t>
            </a:r>
            <a:r>
              <a:rPr lang="ko-KR" altLang="en-US" b="1" dirty="0">
                <a:latin typeface="+mn-ea"/>
              </a:rPr>
              <a:t>복제 저장소 파일</a:t>
            </a:r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&lt;&lt;&lt;&lt;&lt;&lt;&lt; HEAD</a:t>
            </a:r>
          </a:p>
          <a:p>
            <a:r>
              <a:rPr lang="en-US" altLang="ko-KR" b="1" dirty="0">
                <a:latin typeface="+mn-ea"/>
              </a:rPr>
              <a:t>add</a:t>
            </a:r>
            <a:r>
              <a:rPr lang="ko-KR" altLang="en-US" b="1" dirty="0">
                <a:latin typeface="+mn-ea"/>
              </a:rPr>
              <a:t> 충돌 만들기 실습</a:t>
            </a:r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=======</a:t>
            </a:r>
          </a:p>
          <a:p>
            <a:r>
              <a:rPr lang="en-US" altLang="ko-KR" b="1" dirty="0">
                <a:latin typeface="+mn-ea"/>
              </a:rPr>
              <a:t>pull </a:t>
            </a:r>
            <a:r>
              <a:rPr lang="ko-KR" altLang="en-US" b="1" dirty="0">
                <a:latin typeface="+mn-ea"/>
              </a:rPr>
              <a:t>원격 저장소의 내용을 가져오기</a:t>
            </a:r>
            <a:endParaRPr lang="en-US" altLang="ko-KR" b="1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&gt;&gt;&gt;&gt;&gt;&gt;&gt; 4c0182374230cd6eaa93b30049ef2386264fe12a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29610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변경 이력 통합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충돌 해결하기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980728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여기서는 양쪽 변경사항을 둘 다 넣기로 하고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불필요한 행은 삭제하자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62450" y="1844824"/>
            <a:ext cx="67178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n-ea"/>
              </a:rPr>
              <a:t>메디치교육센터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add </a:t>
            </a:r>
            <a:r>
              <a:rPr lang="ko-KR" altLang="en-US" b="1" dirty="0">
                <a:latin typeface="+mn-ea"/>
              </a:rPr>
              <a:t>복제 저장소 파일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add</a:t>
            </a:r>
            <a:r>
              <a:rPr lang="ko-KR" altLang="en-US" b="1" dirty="0">
                <a:latin typeface="+mn-ea"/>
              </a:rPr>
              <a:t> 충돌 만들기 실습</a:t>
            </a:r>
            <a:endParaRPr lang="en-US" altLang="ko-KR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pull </a:t>
            </a:r>
            <a:r>
              <a:rPr lang="ko-KR" altLang="en-US" b="1" dirty="0">
                <a:latin typeface="+mn-ea"/>
              </a:rPr>
              <a:t>원격 저장소의 내용을 가져오기</a:t>
            </a:r>
            <a:endParaRPr lang="ko-KR" altLang="en-US" dirty="0">
              <a:latin typeface="+mn-ea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79512" y="3717032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파일 내용에 변경사항이 생겼으니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수행한다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add sample.txt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commit -m "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병합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"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[master d845b81] </a:t>
            </a:r>
            <a:r>
              <a:rPr lang="ko-KR" altLang="en-US" sz="1800" b="1" dirty="0">
                <a:latin typeface="+mn-ea"/>
              </a:rPr>
              <a:t>병합</a:t>
            </a: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74804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변경 이력 통합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충돌 해결하기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980728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이로써 원격 저장소에서 최신 변경 내용 가져오기가 완료되었다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Log </a:t>
            </a:r>
            <a:r>
              <a:rPr lang="ko-KR" altLang="en-US" sz="1800" b="1" dirty="0">
                <a:latin typeface="+mn-ea"/>
              </a:rPr>
              <a:t>명령을 통해 이력을 확인해 보자</a:t>
            </a:r>
            <a:r>
              <a:rPr lang="en-US" altLang="ko-KR" sz="1800" b="1" dirty="0">
                <a:latin typeface="+mn-ea"/>
              </a:rPr>
              <a:t>. ‘graph’</a:t>
            </a:r>
            <a:r>
              <a:rPr lang="ko-KR" altLang="en-US" sz="1800" b="1" dirty="0">
                <a:latin typeface="+mn-ea"/>
              </a:rPr>
              <a:t>를 지정하면 선으로 된 그림 형태로 이력 흐름이 표시된다</a:t>
            </a:r>
            <a:r>
              <a:rPr lang="en-US" altLang="ko-KR" sz="1800" b="1" dirty="0">
                <a:latin typeface="+mn-ea"/>
              </a:rPr>
              <a:t>. ‘</a:t>
            </a:r>
            <a:r>
              <a:rPr lang="en-US" altLang="ko-KR" sz="1800" b="1" dirty="0" err="1">
                <a:latin typeface="+mn-ea"/>
              </a:rPr>
              <a:t>oneline</a:t>
            </a:r>
            <a:r>
              <a:rPr lang="en-US" altLang="ko-KR" sz="1800" b="1" dirty="0">
                <a:latin typeface="+mn-ea"/>
              </a:rPr>
              <a:t>’</a:t>
            </a:r>
            <a:r>
              <a:rPr lang="ko-KR" altLang="en-US" sz="1800" b="1" dirty="0">
                <a:latin typeface="+mn-ea"/>
              </a:rPr>
              <a:t>을 선택하면 한 줄로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정보가 표시된다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    $ 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git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log --graph --</a:t>
            </a: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oneline</a:t>
            </a:r>
            <a:endParaRPr lang="en-US" altLang="ko-KR" sz="18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*   d845b81 </a:t>
            </a:r>
            <a:r>
              <a:rPr lang="ko-KR" altLang="en-US" sz="1800" b="1" dirty="0">
                <a:latin typeface="+mn-ea"/>
              </a:rPr>
              <a:t>병합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|\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| * 4c01823 pull </a:t>
            </a:r>
            <a:r>
              <a:rPr lang="ko-KR" altLang="en-US" sz="1800" b="1" dirty="0">
                <a:latin typeface="+mn-ea"/>
              </a:rPr>
              <a:t>설명을 추가</a:t>
            </a:r>
          </a:p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     * </a:t>
            </a:r>
            <a:r>
              <a:rPr lang="en-US" altLang="ko-KR" sz="1800" b="1" dirty="0">
                <a:latin typeface="+mn-ea"/>
              </a:rPr>
              <a:t>| 95f15c9 commit</a:t>
            </a:r>
            <a:r>
              <a:rPr lang="ko-KR" altLang="en-US" sz="1800" b="1" dirty="0">
                <a:latin typeface="+mn-ea"/>
              </a:rPr>
              <a:t>의 설명 추가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|/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 * 3da09c1 add </a:t>
            </a:r>
            <a:r>
              <a:rPr lang="ko-KR" altLang="en-US" sz="1800" b="1" dirty="0">
                <a:latin typeface="+mn-ea"/>
              </a:rPr>
              <a:t>설명을 추가</a:t>
            </a:r>
          </a:p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     * </a:t>
            </a:r>
            <a:r>
              <a:rPr lang="en-US" altLang="ko-KR" sz="1800" b="1" dirty="0">
                <a:latin typeface="+mn-ea"/>
              </a:rPr>
              <a:t>ac56e47 first commit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- </a:t>
            </a:r>
            <a:r>
              <a:rPr lang="ko-KR" altLang="en-US" sz="1800" b="1" dirty="0">
                <a:latin typeface="+mn-ea"/>
              </a:rPr>
              <a:t>이제 이전에 거부되었던 </a:t>
            </a:r>
            <a:r>
              <a:rPr lang="en-US" altLang="ko-KR" sz="1800" b="1" dirty="0">
                <a:latin typeface="+mn-ea"/>
              </a:rPr>
              <a:t>Push</a:t>
            </a:r>
            <a:r>
              <a:rPr lang="ko-KR" altLang="en-US" sz="1800" b="1" dirty="0">
                <a:latin typeface="+mn-ea"/>
              </a:rPr>
              <a:t>를 할 수 있게 되었으니 </a:t>
            </a:r>
            <a:r>
              <a:rPr lang="en-US" altLang="ko-KR" sz="1800" b="1" dirty="0">
                <a:latin typeface="+mn-ea"/>
              </a:rPr>
              <a:t>Push</a:t>
            </a:r>
            <a:r>
              <a:rPr lang="ko-KR" altLang="en-US" sz="1800" b="1" dirty="0">
                <a:latin typeface="+mn-ea"/>
              </a:rPr>
              <a:t>를 해 봅시다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27703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60" y="44624"/>
            <a:ext cx="9154860" cy="6853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278320" y="-171400"/>
            <a:ext cx="2661832" cy="147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algn="ctr" defTabSz="914018"/>
            <a:r>
              <a:rPr lang="en-US" altLang="ko-KR" sz="42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C</a:t>
            </a:r>
            <a:r>
              <a:rPr lang="en-US" altLang="ko-KR" sz="28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ontents</a:t>
            </a:r>
            <a:endParaRPr lang="en-US" altLang="ko-KR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직사각형 3"/>
          <p:cNvSpPr>
            <a:spLocks noChangeArrowheads="1"/>
          </p:cNvSpPr>
          <p:nvPr/>
        </p:nvSpPr>
        <p:spPr bwMode="auto">
          <a:xfrm>
            <a:off x="1602055" y="1543459"/>
            <a:ext cx="5996177" cy="697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08" tIns="45704" rIns="91408" bIns="45704">
            <a:spAutoFit/>
          </a:bodyPr>
          <a:lstStyle/>
          <a:p>
            <a:pPr defTabSz="914018">
              <a:lnSpc>
                <a:spcPct val="130000"/>
              </a:lnSpc>
            </a:pPr>
            <a:r>
              <a:rPr lang="en-US" altLang="ko-KR" sz="2000" b="1" dirty="0">
                <a:latin typeface="+mn-ea"/>
              </a:rPr>
              <a:t>Ⅰ. </a:t>
            </a:r>
            <a:r>
              <a:rPr lang="en-US" altLang="ko-KR" sz="2000" b="1" dirty="0" err="1">
                <a:latin typeface="+mn-ea"/>
              </a:rPr>
              <a:t>Git</a:t>
            </a:r>
            <a:r>
              <a:rPr lang="ko-KR" altLang="en-US" sz="2000" b="1" dirty="0">
                <a:latin typeface="+mn-ea"/>
              </a:rPr>
              <a:t>의 기본</a:t>
            </a:r>
            <a:r>
              <a:rPr lang="en-US" altLang="ko-KR" sz="3200" b="1" dirty="0">
                <a:latin typeface="+mn-ea"/>
              </a:rPr>
              <a:t>             </a:t>
            </a: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r>
              <a:rPr lang="en-US" altLang="ko-KR" sz="2000" b="1" dirty="0">
                <a:latin typeface="+mn-ea"/>
              </a:rPr>
              <a:t>Ⅱ. </a:t>
            </a:r>
            <a:r>
              <a:rPr lang="ko-KR" altLang="en-US" sz="2000" b="1" dirty="0">
                <a:latin typeface="+mn-ea"/>
              </a:rPr>
              <a:t>저장소 공유</a:t>
            </a:r>
            <a:endParaRPr kumimoji="1" lang="en-US" altLang="ko-KR" sz="2000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r>
              <a:rPr lang="en-US" altLang="ko-KR" sz="2000" b="1" dirty="0">
                <a:latin typeface="+mn-ea"/>
              </a:rPr>
              <a:t>Ⅲ. </a:t>
            </a:r>
            <a:r>
              <a:rPr lang="ko-KR" altLang="en-US" sz="2000" b="1" dirty="0">
                <a:latin typeface="+mn-ea"/>
              </a:rPr>
              <a:t>변경 이력 통합</a:t>
            </a: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3200" b="1" dirty="0" err="1">
                <a:latin typeface="+mn-ea"/>
              </a:rPr>
              <a:t>브랜치</a:t>
            </a:r>
            <a:endParaRPr lang="en-US" altLang="ko-KR" sz="32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>
                <a:latin typeface="+mn-ea"/>
              </a:rPr>
              <a:t>원격 저장소</a:t>
            </a: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>
                <a:latin typeface="+mn-ea"/>
              </a:rPr>
              <a:t>태그</a:t>
            </a: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endParaRPr lang="en-US" altLang="ko-KR" sz="2000" b="1" dirty="0">
              <a:latin typeface="+mn-ea"/>
            </a:endParaRPr>
          </a:p>
          <a:p>
            <a:pPr marL="514350" indent="-514350" defTabSz="914018">
              <a:lnSpc>
                <a:spcPct val="130000"/>
              </a:lnSpc>
              <a:buFont typeface="+mj-lt"/>
              <a:buAutoNum type="romanUcPeriod" startAt="4"/>
            </a:pPr>
            <a:r>
              <a:rPr lang="ko-KR" altLang="en-US" sz="2000" b="1" dirty="0" err="1">
                <a:latin typeface="+mn-ea"/>
              </a:rPr>
              <a:t>커밋</a:t>
            </a:r>
            <a:r>
              <a:rPr lang="ko-KR" altLang="en-US" sz="2000" b="1" dirty="0">
                <a:latin typeface="+mn-ea"/>
              </a:rPr>
              <a:t> 변경</a:t>
            </a: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  <a:p>
            <a:pPr defTabSz="914018">
              <a:lnSpc>
                <a:spcPct val="130000"/>
              </a:lnSpc>
            </a:pP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2858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브랜치란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980728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소프트웨어를 개발할 때 개발자들은 동일한 소스코드를 함께 공유하고 다루게 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동일한 소스코드 위에서 어떤 개발자는 결함을 수정하기도 하고 다른 개발자는 새로운 기능을 만들어 내기도 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이와 같이 여러 사람이 동일한 소스코드를 기반으로 서로 다른 작업을 할 때 각각 서로 다른 버전의 코드가 만들어질 수 밖에 없다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여러 개발자들이 동시에 다양한 작업을 할 수 있게 만들어 주는 기능이 바로 </a:t>
            </a:r>
            <a:r>
              <a:rPr lang="en-US" altLang="ko-KR" sz="1800" b="1" dirty="0">
                <a:latin typeface="+mn-ea"/>
              </a:rPr>
              <a:t>‘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en-US" altLang="ko-KR" sz="1800" b="1" dirty="0">
                <a:latin typeface="+mn-ea"/>
              </a:rPr>
              <a:t>＇</a:t>
            </a:r>
            <a:r>
              <a:rPr lang="ko-KR" altLang="en-US" sz="1800" b="1" dirty="0">
                <a:latin typeface="+mn-ea"/>
              </a:rPr>
              <a:t>이다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각자 독립적인 작업 영역</a:t>
            </a:r>
            <a:r>
              <a:rPr lang="en-US" altLang="ko-KR" sz="1800" b="1" dirty="0">
                <a:latin typeface="+mn-ea"/>
              </a:rPr>
              <a:t>(</a:t>
            </a:r>
            <a:r>
              <a:rPr lang="ko-KR" altLang="en-US" sz="1800" b="1" dirty="0">
                <a:latin typeface="+mn-ea"/>
              </a:rPr>
              <a:t>저장소</a:t>
            </a:r>
            <a:r>
              <a:rPr lang="en-US" altLang="ko-KR" sz="1800" b="1" dirty="0">
                <a:latin typeface="+mn-ea"/>
              </a:rPr>
              <a:t>) </a:t>
            </a:r>
            <a:r>
              <a:rPr lang="ko-KR" altLang="en-US" sz="1800" b="1" dirty="0">
                <a:latin typeface="+mn-ea"/>
              </a:rPr>
              <a:t>안에서 마음대로 소스코드를 변경할 수 있고 이렇게 분리된 작업 영역에서 변경된 내용은 나중에 원래의 버전과 비교해 하나의 새로운 버전으로 만들어 낼 수 있다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45523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브랜치란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980728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 err="1">
                <a:latin typeface="+mn-ea"/>
              </a:rPr>
              <a:t>브랜치란</a:t>
            </a:r>
            <a:r>
              <a:rPr lang="ko-KR" altLang="en-US" sz="1800" b="1" dirty="0">
                <a:latin typeface="+mn-ea"/>
              </a:rPr>
              <a:t> 독립적으로 어떤 작업을 진행하기 위한 개념으로 필요에 의해 만들어지는 각각의 </a:t>
            </a:r>
            <a:r>
              <a:rPr lang="ko-KR" altLang="en-US" sz="1800" b="1" dirty="0" err="1">
                <a:latin typeface="+mn-ea"/>
              </a:rPr>
              <a:t>브랜치는</a:t>
            </a:r>
            <a:r>
              <a:rPr lang="ko-KR" altLang="en-US" sz="1800" b="1" dirty="0">
                <a:latin typeface="+mn-ea"/>
              </a:rPr>
              <a:t> 다른 </a:t>
            </a:r>
            <a:r>
              <a:rPr lang="ko-KR" altLang="en-US" sz="1800" b="1" dirty="0" err="1">
                <a:latin typeface="+mn-ea"/>
              </a:rPr>
              <a:t>브랜치의</a:t>
            </a:r>
            <a:r>
              <a:rPr lang="ko-KR" altLang="en-US" sz="1800" b="1" dirty="0">
                <a:latin typeface="+mn-ea"/>
              </a:rPr>
              <a:t> 영향을 받지 않기 때문에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여러 작업을 동시에 진행할 수 있다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59" y="2420888"/>
            <a:ext cx="53530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6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스냅샷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은 데이터를 파일 시스템 스냅샷으로 취급하며 파일이 달라지지 않았으면 성능을 위해 파일을 새로 저장하지 않음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1026" name="Picture 2" descr="시간순으로 프로젝트의 스냅샷을 저장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2204814"/>
            <a:ext cx="8676456" cy="331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1291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브랜치란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980728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이렇게 만들어진 </a:t>
            </a:r>
            <a:r>
              <a:rPr lang="ko-KR" altLang="en-US" sz="1800" b="1" dirty="0" err="1">
                <a:latin typeface="+mn-ea"/>
              </a:rPr>
              <a:t>브랜치는</a:t>
            </a:r>
            <a:r>
              <a:rPr lang="ko-KR" altLang="en-US" sz="1800" b="1" dirty="0">
                <a:latin typeface="+mn-ea"/>
              </a:rPr>
              <a:t> 다른 </a:t>
            </a:r>
            <a:r>
              <a:rPr lang="ko-KR" altLang="en-US" sz="1800" b="1" dirty="0" err="1">
                <a:latin typeface="+mn-ea"/>
              </a:rPr>
              <a:t>브랜치와</a:t>
            </a:r>
            <a:r>
              <a:rPr lang="ko-KR" altLang="en-US" sz="1800" b="1" dirty="0">
                <a:latin typeface="+mn-ea"/>
              </a:rPr>
              <a:t> 병합</a:t>
            </a:r>
            <a:r>
              <a:rPr lang="en-US" altLang="ko-KR" sz="1800" b="1" dirty="0">
                <a:latin typeface="+mn-ea"/>
              </a:rPr>
              <a:t>(Merge)</a:t>
            </a:r>
            <a:r>
              <a:rPr lang="ko-KR" altLang="en-US" sz="1800" b="1" dirty="0">
                <a:latin typeface="+mn-ea"/>
              </a:rPr>
              <a:t>함으로써 작업한 내용을 다시 새로운 하나의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모을 수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여러 </a:t>
            </a:r>
            <a:r>
              <a:rPr lang="ko-KR" altLang="en-US" sz="1800" b="1" dirty="0" err="1">
                <a:latin typeface="+mn-ea"/>
              </a:rPr>
              <a:t>명이서</a:t>
            </a:r>
            <a:r>
              <a:rPr lang="ko-KR" altLang="en-US" sz="1800" b="1" dirty="0">
                <a:latin typeface="+mn-ea"/>
              </a:rPr>
              <a:t> 동시에 작업을 할 때 다른 사람의 작업에 영향을 주거나 받지 않도록 먼저 메인 </a:t>
            </a:r>
            <a:r>
              <a:rPr lang="ko-KR" altLang="en-US" sz="1800" b="1" dirty="0" err="1">
                <a:latin typeface="+mn-ea"/>
              </a:rPr>
              <a:t>브랜치에서</a:t>
            </a:r>
            <a:r>
              <a:rPr lang="ko-KR" altLang="en-US" sz="1800" b="1" dirty="0">
                <a:latin typeface="+mn-ea"/>
              </a:rPr>
              <a:t> 자신의 작업 전용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만든다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각자 작업을 진행한 후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작업이 끝난 사람은 메인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자신의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변경사항을 적용한다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다른 사람의 작업에 영향을 받지 않고 독립적으로 특정 작업을 수행하고 그 결과를 하나로 모아 나가게 된다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이러한 방식으로 작업할 경우 </a:t>
            </a:r>
            <a:r>
              <a:rPr lang="en-US" altLang="ko-KR" sz="1800" b="1" dirty="0">
                <a:latin typeface="+mn-ea"/>
              </a:rPr>
              <a:t>‘</a:t>
            </a:r>
            <a:r>
              <a:rPr lang="ko-KR" altLang="en-US" sz="1800" b="1" dirty="0">
                <a:latin typeface="+mn-ea"/>
              </a:rPr>
              <a:t>작업 단위</a:t>
            </a:r>
            <a:r>
              <a:rPr lang="en-US" altLang="ko-KR" sz="1800" b="1" dirty="0">
                <a:latin typeface="+mn-ea"/>
              </a:rPr>
              <a:t>‘, </a:t>
            </a:r>
            <a:r>
              <a:rPr lang="ko-KR" altLang="en-US" sz="1800" b="1" dirty="0">
                <a:latin typeface="+mn-ea"/>
              </a:rPr>
              <a:t>즉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그 작업의 기록을 중간 중간에 남기게 되므로 문제가 발생했을 경우 원인이 되는 작업을 찾아내거나 그에 따른 대책을 세우기도 쉬워진다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0164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브랜치란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262" y="1333846"/>
            <a:ext cx="5535137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801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브랜치란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980728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Master  </a:t>
            </a:r>
            <a:r>
              <a:rPr lang="ko-KR" altLang="en-US" sz="1800" b="1" dirty="0" err="1">
                <a:latin typeface="+mn-ea"/>
              </a:rPr>
              <a:t>브랜치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저장소를 처음 만들면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은 바로 </a:t>
            </a:r>
            <a:r>
              <a:rPr lang="en-US" altLang="ko-KR" sz="1800" b="1" dirty="0">
                <a:latin typeface="+mn-ea"/>
              </a:rPr>
              <a:t>‘master’</a:t>
            </a:r>
            <a:r>
              <a:rPr lang="ko-KR" altLang="en-US" sz="1800" b="1" dirty="0">
                <a:latin typeface="+mn-ea"/>
              </a:rPr>
              <a:t>라는 이름의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만들어 둔다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이 새로운 저장소에 새로운 파일을 추가하거나 추가한 파일의 내용을 변경하여 그 내용을 저장</a:t>
            </a:r>
            <a:r>
              <a:rPr lang="en-US" altLang="ko-KR" sz="1800" b="1" dirty="0">
                <a:latin typeface="+mn-ea"/>
              </a:rPr>
              <a:t>(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en-US" altLang="ko-KR" sz="1800" b="1" dirty="0">
                <a:latin typeface="+mn-ea"/>
              </a:rPr>
              <a:t>)</a:t>
            </a:r>
            <a:r>
              <a:rPr lang="ko-KR" altLang="en-US" sz="1800" b="1" dirty="0">
                <a:latin typeface="+mn-ea"/>
              </a:rPr>
              <a:t>하는 것은 모두 </a:t>
            </a:r>
            <a:r>
              <a:rPr lang="en-US" altLang="ko-KR" sz="1800" b="1" dirty="0">
                <a:latin typeface="+mn-ea"/>
              </a:rPr>
              <a:t>‘master’</a:t>
            </a:r>
            <a:r>
              <a:rPr lang="ko-KR" altLang="en-US" sz="1800" b="1" dirty="0">
                <a:latin typeface="+mn-ea"/>
              </a:rPr>
              <a:t>라는 이름의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통해 처리하 수 있는 일이 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800" b="1" dirty="0">
                <a:latin typeface="+mn-ea"/>
              </a:rPr>
              <a:t>Master</a:t>
            </a:r>
            <a:r>
              <a:rPr lang="ko-KR" altLang="en-US" sz="1800" b="1" dirty="0">
                <a:latin typeface="+mn-ea"/>
              </a:rPr>
              <a:t>가 아닌 또 다른 새로운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만들어서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사용을 선언</a:t>
            </a:r>
            <a:r>
              <a:rPr lang="en-US" altLang="ko-KR" sz="1800" b="1" dirty="0">
                <a:latin typeface="+mn-ea"/>
              </a:rPr>
              <a:t>(</a:t>
            </a:r>
            <a:r>
              <a:rPr lang="ko-KR" altLang="en-US" sz="1800" b="1" dirty="0">
                <a:latin typeface="+mn-ea"/>
              </a:rPr>
              <a:t>체크아웃</a:t>
            </a:r>
            <a:r>
              <a:rPr lang="en-US" altLang="ko-KR" sz="1800" b="1" dirty="0">
                <a:latin typeface="+mn-ea"/>
              </a:rPr>
              <a:t>)</a:t>
            </a:r>
            <a:r>
              <a:rPr lang="ko-KR" altLang="en-US" sz="1800" b="1" dirty="0">
                <a:latin typeface="+mn-ea"/>
              </a:rPr>
              <a:t>하지 않는 이상 모든 작업은 </a:t>
            </a:r>
            <a:r>
              <a:rPr lang="en-US" altLang="ko-KR" sz="1800" b="1" dirty="0">
                <a:latin typeface="+mn-ea"/>
              </a:rPr>
              <a:t>‘master’ </a:t>
            </a:r>
            <a:r>
              <a:rPr lang="ko-KR" altLang="en-US" sz="1800" b="1" dirty="0" err="1">
                <a:latin typeface="+mn-ea"/>
              </a:rPr>
              <a:t>브랜치에서</a:t>
            </a:r>
            <a:r>
              <a:rPr lang="ko-KR" altLang="en-US" sz="1800" b="1" dirty="0">
                <a:latin typeface="+mn-ea"/>
              </a:rPr>
              <a:t> 이루어진다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2369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만들기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980728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에서는 작업에 따라 자유롭게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만들 수 있지만 효과적으로 관리하기 위해서는 몇 가지 규칙을 정해둘 필요가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먼저 함께 작업할 팀원들과 어떠한 방식으로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만들고 통합할 것인지 미리 정해둘 필요가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새로운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만들 때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이름은 어떤 규칙으로 정할 것인지</a:t>
            </a: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어떤 상황에서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만들지</a:t>
            </a: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어느 시점에 통합할 것인지</a:t>
            </a: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35499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만들기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980728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통합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en-US" altLang="ko-KR" sz="1800" b="1" dirty="0">
                <a:latin typeface="+mn-ea"/>
              </a:rPr>
              <a:t>(Integration Branch)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언제든지 배포할 수 있는 버전을 만들 수 있어야 하는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그렇기 때문에 늘 안정적인 상태를 유지하는 것이 중요</a:t>
            </a: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예를 들어 작업 중인 소스코드가 모바일에서 동작하는 어플리케이션을 개발하기 위한 것이라면 그 어플리케이션의 모든 기능이 정상적으로 동작하는 상태를 의미함</a:t>
            </a: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어떤 문제가 발견되어 결함을 수정하거나 새로운 기능을 추가하는 경우 </a:t>
            </a:r>
            <a:r>
              <a:rPr lang="en-US" altLang="ko-KR" sz="1800" b="1" dirty="0">
                <a:latin typeface="+mn-ea"/>
              </a:rPr>
              <a:t>‘</a:t>
            </a:r>
            <a:r>
              <a:rPr lang="ko-KR" altLang="en-US" sz="1800" b="1" dirty="0">
                <a:latin typeface="+mn-ea"/>
              </a:rPr>
              <a:t>토픽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en-US" altLang="ko-KR" sz="1800" b="1" dirty="0">
                <a:latin typeface="+mn-ea"/>
              </a:rPr>
              <a:t>＇</a:t>
            </a:r>
            <a:r>
              <a:rPr lang="ko-KR" altLang="en-US" sz="1800" b="1" dirty="0">
                <a:latin typeface="+mn-ea"/>
              </a:rPr>
              <a:t>를 만들 수 있다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보통 통합 </a:t>
            </a:r>
            <a:r>
              <a:rPr lang="ko-KR" altLang="en-US" sz="1800" b="1" dirty="0" err="1">
                <a:latin typeface="+mn-ea"/>
              </a:rPr>
              <a:t>브랜치에서</a:t>
            </a:r>
            <a:r>
              <a:rPr lang="ko-KR" altLang="en-US" sz="1800" b="1" dirty="0">
                <a:latin typeface="+mn-ea"/>
              </a:rPr>
              <a:t> 토픽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생성함</a:t>
            </a: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일반적으로 저장소를 처음 만들었을 때 생기는 </a:t>
            </a:r>
            <a:r>
              <a:rPr lang="en-US" altLang="ko-KR" sz="1800" b="1" dirty="0">
                <a:latin typeface="+mn-ea"/>
              </a:rPr>
              <a:t>‘master’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통합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사용</a:t>
            </a: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79120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만들기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980728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토픽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en-US" altLang="ko-KR" sz="1800" b="1" dirty="0">
                <a:latin typeface="+mn-ea"/>
              </a:rPr>
              <a:t>(Topic Branch)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기능 추가나 결함 수정과 같은 단위 작업을 위한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여러 개의 작업을 동시 진행할 때 그 수만큼 토픽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생성할 수 있음</a:t>
            </a: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>
                <a:latin typeface="+mn-ea"/>
              </a:rPr>
              <a:t>보통 통합 브랜치로부터 만들어 내며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토픽 </a:t>
            </a:r>
            <a:r>
              <a:rPr lang="ko-KR" altLang="en-US" sz="1800" b="1" dirty="0" err="1">
                <a:latin typeface="+mn-ea"/>
              </a:rPr>
              <a:t>브랜치에서</a:t>
            </a:r>
            <a:r>
              <a:rPr lang="ko-KR" altLang="en-US" sz="1800" b="1" dirty="0">
                <a:latin typeface="+mn-ea"/>
              </a:rPr>
              <a:t> 특정 작업이 완료되면 다시 통합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병합하는 방식으로 진행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이러한 토픽 </a:t>
            </a:r>
            <a:r>
              <a:rPr lang="ko-KR" altLang="en-US" sz="1800" b="1" dirty="0" err="1">
                <a:latin typeface="+mn-ea"/>
              </a:rPr>
              <a:t>브랜치는</a:t>
            </a:r>
            <a:r>
              <a:rPr lang="en-US" altLang="ko-KR" sz="1800" b="1" dirty="0">
                <a:latin typeface="+mn-ea"/>
              </a:rPr>
              <a:t>＇</a:t>
            </a:r>
            <a:r>
              <a:rPr lang="ko-KR" altLang="en-US" sz="1800" b="1" dirty="0">
                <a:latin typeface="+mn-ea"/>
              </a:rPr>
              <a:t>피처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en-US" altLang="ko-KR" sz="1800" b="1" dirty="0">
                <a:latin typeface="+mn-ea"/>
              </a:rPr>
              <a:t>(Feature Branch)’</a:t>
            </a:r>
            <a:r>
              <a:rPr lang="ko-KR" altLang="en-US" sz="1800" b="1" dirty="0">
                <a:latin typeface="+mn-ea"/>
              </a:rPr>
              <a:t>라고 부르기도 함</a:t>
            </a:r>
            <a:endParaRPr lang="en-US" altLang="ko-KR" sz="1800" b="1" dirty="0">
              <a:latin typeface="+mn-ea"/>
            </a:endParaRPr>
          </a:p>
        </p:txBody>
      </p:sp>
      <p:pic>
        <p:nvPicPr>
          <p:cNvPr id="1026" name="Picture 2" descr="토픽 브랜치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933056"/>
            <a:ext cx="549592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896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만들기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980728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커밋하면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은 현재 </a:t>
            </a:r>
            <a:r>
              <a:rPr lang="en-US" altLang="ko-KR" sz="1800" b="1" dirty="0">
                <a:latin typeface="+mn-ea"/>
              </a:rPr>
              <a:t>Staging Area</a:t>
            </a:r>
            <a:r>
              <a:rPr lang="ko-KR" altLang="en-US" sz="1800" b="1" dirty="0">
                <a:latin typeface="+mn-ea"/>
              </a:rPr>
              <a:t>에 있는 데이터의 스냅샷에 대한 포인터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저자나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메시지 같은 메타 데이터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이전 </a:t>
            </a:r>
            <a:r>
              <a:rPr lang="ko-KR" altLang="en-US" sz="1800" b="1" dirty="0" err="1">
                <a:latin typeface="+mn-ea"/>
              </a:rPr>
              <a:t>커밋에</a:t>
            </a:r>
            <a:r>
              <a:rPr lang="ko-KR" altLang="en-US" sz="1800" b="1" dirty="0">
                <a:latin typeface="+mn-ea"/>
              </a:rPr>
              <a:t> 대한 포인터 등을 포함하는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객체를 저장한다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예제</a:t>
            </a:r>
            <a:r>
              <a:rPr lang="en-US" altLang="ko-KR" sz="1800" b="1" dirty="0">
                <a:latin typeface="+mn-ea"/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파일이 </a:t>
            </a:r>
            <a:r>
              <a:rPr lang="en-US" altLang="ko-KR" sz="1800" b="1" dirty="0">
                <a:latin typeface="+mn-ea"/>
              </a:rPr>
              <a:t>3</a:t>
            </a:r>
            <a:r>
              <a:rPr lang="ko-KR" altLang="en-US" sz="1800" b="1" dirty="0">
                <a:latin typeface="+mn-ea"/>
              </a:rPr>
              <a:t>개 있는 디렉토리가 하나 있고 이 파일을 </a:t>
            </a:r>
            <a:r>
              <a:rPr lang="en-US" altLang="ko-KR" sz="1800" b="1" dirty="0">
                <a:latin typeface="+mn-ea"/>
              </a:rPr>
              <a:t>Staging Area</a:t>
            </a:r>
            <a:r>
              <a:rPr lang="ko-KR" altLang="en-US" sz="1800" b="1" dirty="0">
                <a:latin typeface="+mn-ea"/>
              </a:rPr>
              <a:t>에 저장하고 커밋하는 예제를 살펴보자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파일을 </a:t>
            </a:r>
            <a:r>
              <a:rPr lang="en-US" altLang="ko-KR" sz="1800" b="1" dirty="0">
                <a:latin typeface="+mn-ea"/>
              </a:rPr>
              <a:t>Stage</a:t>
            </a:r>
            <a:r>
              <a:rPr lang="ko-KR" altLang="en-US" sz="1800" b="1" dirty="0">
                <a:latin typeface="+mn-ea"/>
              </a:rPr>
              <a:t>하면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저장소에 파일을 저장하고</a:t>
            </a:r>
            <a:r>
              <a:rPr lang="en-US" altLang="ko-KR" sz="1800" b="1" dirty="0">
                <a:latin typeface="+mn-ea"/>
              </a:rPr>
              <a:t>(</a:t>
            </a:r>
            <a:r>
              <a:rPr lang="ko-KR" altLang="en-US" sz="1800" b="1" dirty="0">
                <a:latin typeface="+mn-ea"/>
              </a:rPr>
              <a:t>이것을 </a:t>
            </a:r>
            <a:r>
              <a:rPr lang="en-US" altLang="ko-KR" sz="1800" b="1" dirty="0">
                <a:latin typeface="+mn-ea"/>
              </a:rPr>
              <a:t>Blob</a:t>
            </a:r>
            <a:r>
              <a:rPr lang="ko-KR" altLang="en-US" sz="1800" b="1" dirty="0">
                <a:latin typeface="+mn-ea"/>
              </a:rPr>
              <a:t>라고 부른다</a:t>
            </a:r>
            <a:r>
              <a:rPr lang="en-US" altLang="ko-KR" sz="1800" b="1" dirty="0">
                <a:latin typeface="+mn-ea"/>
              </a:rPr>
              <a:t>) Staging Area</a:t>
            </a:r>
            <a:r>
              <a:rPr lang="ko-KR" altLang="en-US" sz="1800" b="1" dirty="0">
                <a:latin typeface="+mn-ea"/>
              </a:rPr>
              <a:t>에 해당 파일의 </a:t>
            </a:r>
            <a:r>
              <a:rPr lang="ko-KR" altLang="en-US" sz="1800" b="1" dirty="0" err="1">
                <a:latin typeface="+mn-ea"/>
              </a:rPr>
              <a:t>체크섬을</a:t>
            </a:r>
            <a:r>
              <a:rPr lang="ko-KR" altLang="en-US" sz="1800" b="1" dirty="0">
                <a:latin typeface="+mn-ea"/>
              </a:rPr>
              <a:t> 저장한다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$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add README TEST.txt LICENSE</a:t>
            </a: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$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commit –m “The initial commit”</a:t>
            </a:r>
          </a:p>
        </p:txBody>
      </p:sp>
    </p:spTree>
    <p:extLst>
      <p:ext uri="{BB962C8B-B14F-4D97-AF65-F5344CB8AC3E}">
        <p14:creationId xmlns:p14="http://schemas.microsoft.com/office/powerpoint/2010/main" val="30777730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만들기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980728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커밋하면 먼저 루트 디렉토리와 각 하위 디렉토리의 트리 객체를 </a:t>
            </a:r>
            <a:r>
              <a:rPr lang="ko-KR" altLang="en-US" sz="1800" b="1" dirty="0" err="1">
                <a:latin typeface="+mn-ea"/>
              </a:rPr>
              <a:t>체크섬과</a:t>
            </a:r>
            <a:r>
              <a:rPr lang="ko-KR" altLang="en-US" sz="1800" b="1" dirty="0">
                <a:latin typeface="+mn-ea"/>
              </a:rPr>
              <a:t> 함께 저장소에 저장한다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그 다음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객체를 만들고 메타 데이터와 루트 디렉토리 트리 객체를 가리키는 포인터 정보를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객체에 넣어 저장한다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위의 작업을 마치고 나면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저장소에는 다섯 개의 데이터 객체가 생긴다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각 파일에 대한 </a:t>
            </a:r>
            <a:r>
              <a:rPr lang="en-US" altLang="ko-KR" sz="1800" b="1" dirty="0">
                <a:latin typeface="+mn-ea"/>
              </a:rPr>
              <a:t>Blob 3</a:t>
            </a:r>
            <a:r>
              <a:rPr lang="ko-KR" altLang="en-US" sz="1800" b="1" dirty="0">
                <a:latin typeface="+mn-ea"/>
              </a:rPr>
              <a:t>개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파일과 디렉토리 구조가 들어있는 트리객체 하나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메타데이터와 루트 트리를 가리키는 포인터가 담긴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객체 하나이다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1026" name="Picture 2" descr="커밋과 트리 데이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861048"/>
            <a:ext cx="5184576" cy="286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515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만들기</a:t>
            </a:r>
          </a:p>
        </p:txBody>
      </p:sp>
      <p:pic>
        <p:nvPicPr>
          <p:cNvPr id="2050" name="Picture 2" descr="브랜치와 커밋 히스토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20"/>
            <a:ext cx="7308304" cy="392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261856" y="5589240"/>
            <a:ext cx="4392488" cy="432048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$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branch testing</a:t>
            </a:r>
          </a:p>
        </p:txBody>
      </p:sp>
    </p:spTree>
    <p:extLst>
      <p:ext uri="{BB962C8B-B14F-4D97-AF65-F5344CB8AC3E}">
        <p14:creationId xmlns:p14="http://schemas.microsoft.com/office/powerpoint/2010/main" val="28278262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만들기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79512" y="2924944"/>
            <a:ext cx="8784976" cy="432048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지금 작업 중인 </a:t>
            </a:r>
            <a:r>
              <a:rPr lang="ko-KR" altLang="en-US" sz="1800" b="1" dirty="0" err="1">
                <a:latin typeface="+mn-ea"/>
              </a:rPr>
              <a:t>브랜치는</a:t>
            </a:r>
            <a:r>
              <a:rPr lang="ko-KR" altLang="en-US" sz="1800" b="1" dirty="0">
                <a:latin typeface="+mn-ea"/>
              </a:rPr>
              <a:t> 무엇일까</a:t>
            </a:r>
            <a:r>
              <a:rPr lang="en-US" altLang="ko-KR" sz="1800" b="1" dirty="0">
                <a:latin typeface="+mn-ea"/>
              </a:rPr>
              <a:t>?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은 </a:t>
            </a:r>
            <a:r>
              <a:rPr lang="en-US" altLang="ko-KR" sz="1800" b="1" dirty="0">
                <a:latin typeface="+mn-ea"/>
              </a:rPr>
              <a:t>‘HEAD’</a:t>
            </a:r>
            <a:r>
              <a:rPr lang="ko-KR" altLang="en-US" sz="1800" b="1" dirty="0">
                <a:latin typeface="+mn-ea"/>
              </a:rPr>
              <a:t>라는 특수한 포인터가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 포인터는 지금 작업하는 로컬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가리키며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새로 만들었지만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아직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가리키고 있다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3074" name="Picture 2" descr="한 커밋 히스토리를 가리키는 두 브랜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64704"/>
            <a:ext cx="4654344" cy="19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현재 작업 중인 브랜치를 가리키는 HE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72" y="4447346"/>
            <a:ext cx="4086200" cy="238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835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이력 관리 저장소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err="1">
                <a:latin typeface="+mn-ea"/>
              </a:rPr>
              <a:t>Git</a:t>
            </a:r>
            <a:r>
              <a:rPr lang="ko-KR" altLang="en-US" sz="2400" b="1" dirty="0">
                <a:latin typeface="+mn-ea"/>
              </a:rPr>
              <a:t>은 원격 저장소와 로컬 저장소 두 종류의 저장소 제공</a:t>
            </a: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원격 저장소 </a:t>
            </a:r>
            <a:r>
              <a:rPr lang="en-US" altLang="ko-KR" sz="1800" b="1" dirty="0">
                <a:latin typeface="+mn-ea"/>
              </a:rPr>
              <a:t>: </a:t>
            </a:r>
            <a:r>
              <a:rPr lang="ko-KR" altLang="en-US" sz="1800" b="1" dirty="0">
                <a:latin typeface="+mn-ea"/>
              </a:rPr>
              <a:t>파일이 원격 저장소 전용 서버에서 관리되며 여러 사람이 함께 공유하기 위한 저장소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로컬 저장소 </a:t>
            </a:r>
            <a:r>
              <a:rPr lang="en-US" altLang="ko-KR" sz="1800" b="1" dirty="0">
                <a:latin typeface="+mn-ea"/>
              </a:rPr>
              <a:t>: </a:t>
            </a:r>
            <a:r>
              <a:rPr lang="ko-KR" altLang="en-US" sz="1800" b="1" dirty="0">
                <a:latin typeface="+mn-ea"/>
              </a:rPr>
              <a:t>내 </a:t>
            </a:r>
            <a:r>
              <a:rPr lang="en-US" altLang="ko-KR" sz="1800" b="1" dirty="0">
                <a:latin typeface="+mn-ea"/>
              </a:rPr>
              <a:t>PC</a:t>
            </a:r>
            <a:r>
              <a:rPr lang="ko-KR" altLang="en-US" sz="1800" b="1" dirty="0">
                <a:latin typeface="+mn-ea"/>
              </a:rPr>
              <a:t>에 파일이 저장되는 개인 전용 저장소</a:t>
            </a:r>
            <a:endParaRPr lang="en-US" altLang="ko-KR" sz="1800" b="1" dirty="0">
              <a:latin typeface="+mn-ea"/>
            </a:endParaRPr>
          </a:p>
        </p:txBody>
      </p:sp>
      <p:pic>
        <p:nvPicPr>
          <p:cNvPr id="2050" name="Picture 2" descr="git remote local repo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29000"/>
            <a:ext cx="5108676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4072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만들기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79512" y="908720"/>
            <a:ext cx="8784976" cy="432048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log </a:t>
            </a:r>
            <a:r>
              <a:rPr lang="ko-KR" altLang="en-US" sz="1800" b="1" dirty="0">
                <a:latin typeface="+mn-ea"/>
              </a:rPr>
              <a:t>명령에 </a:t>
            </a:r>
            <a:r>
              <a:rPr lang="en-US" altLang="ko-KR" sz="1800" b="1" dirty="0">
                <a:latin typeface="+mn-ea"/>
              </a:rPr>
              <a:t>–-decorate </a:t>
            </a:r>
            <a:r>
              <a:rPr lang="ko-KR" altLang="en-US" sz="1800" b="1" dirty="0">
                <a:latin typeface="+mn-ea"/>
              </a:rPr>
              <a:t>옵션을 사용하면 쉽게 </a:t>
            </a:r>
            <a:r>
              <a:rPr lang="ko-KR" altLang="en-US" sz="1800" b="1" dirty="0" err="1">
                <a:latin typeface="+mn-ea"/>
              </a:rPr>
              <a:t>브랜치가</a:t>
            </a:r>
            <a:r>
              <a:rPr lang="ko-KR" altLang="en-US" sz="1800" b="1" dirty="0">
                <a:latin typeface="+mn-ea"/>
              </a:rPr>
              <a:t> 어떤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가리키는지 확인 가능하다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$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log --</a:t>
            </a:r>
            <a:r>
              <a:rPr lang="en-US" altLang="ko-KR" sz="1800" b="1" dirty="0" err="1">
                <a:latin typeface="+mn-ea"/>
              </a:rPr>
              <a:t>oneline</a:t>
            </a:r>
            <a:r>
              <a:rPr lang="en-US" altLang="ko-KR" sz="1800" b="1" dirty="0">
                <a:latin typeface="+mn-ea"/>
              </a:rPr>
              <a:t> --decorate</a:t>
            </a: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f30ab (HEAD -&gt; master, testing) add feature #32 - ability to add new formats to the central interface</a:t>
            </a: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34ac2 Fixed bug #1328 - stack overflow under certain conditions</a:t>
            </a: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98ca9 The initial commit of my project</a:t>
            </a:r>
          </a:p>
        </p:txBody>
      </p:sp>
    </p:spTree>
    <p:extLst>
      <p:ext uri="{BB962C8B-B14F-4D97-AF65-F5344CB8AC3E}">
        <p14:creationId xmlns:p14="http://schemas.microsoft.com/office/powerpoint/2010/main" val="18045089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만들기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79512" y="908720"/>
            <a:ext cx="8784976" cy="432048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checkout </a:t>
            </a:r>
            <a:r>
              <a:rPr lang="ko-KR" altLang="en-US" sz="1800" b="1" dirty="0">
                <a:latin typeface="+mn-ea"/>
              </a:rPr>
              <a:t>명령을 이용해 다른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이동할 수 있다</a:t>
            </a:r>
            <a:r>
              <a:rPr lang="en-US" altLang="ko-KR" sz="1800" b="1" dirty="0">
                <a:latin typeface="+mn-ea"/>
              </a:rPr>
              <a:t>. Testing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바꿔보자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$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checkout testing</a:t>
            </a:r>
          </a:p>
        </p:txBody>
      </p:sp>
      <p:pic>
        <p:nvPicPr>
          <p:cNvPr id="4098" name="Picture 2" descr="HEAD는 testing 브랜치를 가리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924944"/>
            <a:ext cx="5652120" cy="325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770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만들기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79512" y="908720"/>
            <a:ext cx="8784976" cy="432048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$ cat test.txt</a:t>
            </a: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$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en-US" altLang="ko-KR" sz="1800" b="1" dirty="0">
                <a:latin typeface="+mn-ea"/>
              </a:rPr>
              <a:t> commit –a –m “change”</a:t>
            </a:r>
          </a:p>
        </p:txBody>
      </p:sp>
      <p:pic>
        <p:nvPicPr>
          <p:cNvPr id="6146" name="Picture 2" descr="HEAD가 가리키는 testing 브랜치가 새 커밋을 가리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7240305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6764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만들기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79512" y="908720"/>
            <a:ext cx="8784976" cy="432048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$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checkout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master</a:t>
            </a:r>
          </a:p>
        </p:txBody>
      </p:sp>
      <p:pic>
        <p:nvPicPr>
          <p:cNvPr id="7170" name="Picture 2" descr="HEAD가 Checkout 한 브랜치로 이동함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88597"/>
            <a:ext cx="6372200" cy="266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512" y="4581128"/>
            <a:ext cx="8784976" cy="432048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 err="1">
                <a:latin typeface="+mn-ea"/>
              </a:rPr>
              <a:t>방금의</a:t>
            </a:r>
            <a:r>
              <a:rPr lang="ko-KR" altLang="en-US" sz="1800" b="1" dirty="0">
                <a:latin typeface="+mn-ea"/>
              </a:rPr>
              <a:t> 명령이 한 일은 두 가지다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브랜치가</a:t>
            </a:r>
            <a:r>
              <a:rPr lang="ko-KR" altLang="en-US" sz="1800" b="1" dirty="0">
                <a:latin typeface="+mn-ea"/>
              </a:rPr>
              <a:t> 가리키는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HEAD</a:t>
            </a:r>
            <a:r>
              <a:rPr lang="ko-KR" altLang="en-US" sz="1800" b="1" dirty="0">
                <a:latin typeface="+mn-ea"/>
              </a:rPr>
              <a:t>가 가리키게 하고 워킹 디렉토리의 파일도 그 시점으로 되돌려 놓았다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이동하면 워킹 디렉토리의 파일이 변경된다는 점을 </a:t>
            </a:r>
            <a:r>
              <a:rPr lang="ko-KR" altLang="en-US" sz="1800" b="1" dirty="0" err="1">
                <a:latin typeface="+mn-ea"/>
              </a:rPr>
              <a:t>기억해둬야</a:t>
            </a:r>
            <a:r>
              <a:rPr lang="ko-KR" altLang="en-US" sz="1800" b="1" dirty="0">
                <a:latin typeface="+mn-ea"/>
              </a:rPr>
              <a:t> 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이전에 작업했던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이동하면 워킹 디렉토리의 파일은 그 </a:t>
            </a:r>
            <a:r>
              <a:rPr lang="ko-KR" altLang="en-US" sz="1800" b="1" dirty="0" err="1">
                <a:latin typeface="+mn-ea"/>
              </a:rPr>
              <a:t>브랜치에서</a:t>
            </a:r>
            <a:r>
              <a:rPr lang="ko-KR" altLang="en-US" sz="1800" b="1" dirty="0">
                <a:latin typeface="+mn-ea"/>
              </a:rPr>
              <a:t> 가장 마지막으로 했던 작업 내용으로 변경된다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96165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만들기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79512" y="908720"/>
            <a:ext cx="8784976" cy="432048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$ cat test.txt</a:t>
            </a: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$ </a:t>
            </a:r>
            <a:r>
              <a:rPr lang="en-US" altLang="ko-KR" sz="1800" b="1" dirty="0" err="1">
                <a:latin typeface="+mn-ea"/>
              </a:rPr>
              <a:t>git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commit –a –m ”changes”</a:t>
            </a:r>
          </a:p>
        </p:txBody>
      </p:sp>
      <p:pic>
        <p:nvPicPr>
          <p:cNvPr id="8194" name="Picture 2" descr="갈라지는 브랜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95868"/>
            <a:ext cx="6156176" cy="393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7464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전환하기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980728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‘Head’</a:t>
            </a:r>
            <a:r>
              <a:rPr lang="ko-KR" altLang="en-US" sz="1800" b="1" dirty="0">
                <a:latin typeface="+mn-ea"/>
              </a:rPr>
              <a:t>란 현재 사용 중인 </a:t>
            </a:r>
            <a:r>
              <a:rPr lang="ko-KR" altLang="en-US" sz="1800" b="1" dirty="0" err="1">
                <a:latin typeface="+mn-ea"/>
              </a:rPr>
              <a:t>브랜치의</a:t>
            </a:r>
            <a:r>
              <a:rPr lang="ko-KR" altLang="en-US" sz="1800" b="1" dirty="0">
                <a:latin typeface="+mn-ea"/>
              </a:rPr>
              <a:t> 선두 부분을 나타내는 이름이다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기본적으로 </a:t>
            </a:r>
            <a:r>
              <a:rPr lang="en-US" altLang="ko-KR" sz="1800" b="1" dirty="0">
                <a:latin typeface="+mn-ea"/>
              </a:rPr>
              <a:t>‘master’</a:t>
            </a:r>
            <a:r>
              <a:rPr lang="ko-KR" altLang="en-US" sz="1800" b="1" dirty="0">
                <a:latin typeface="+mn-ea"/>
              </a:rPr>
              <a:t>의 선두 부분을 나타낸다</a:t>
            </a:r>
            <a:r>
              <a:rPr lang="en-US" altLang="ko-KR" sz="1800" b="1" dirty="0">
                <a:latin typeface="+mn-ea"/>
              </a:rPr>
              <a:t>. ‘Head’</a:t>
            </a:r>
            <a:r>
              <a:rPr lang="ko-KR" altLang="en-US" sz="1800" b="1" dirty="0">
                <a:latin typeface="+mn-ea"/>
              </a:rPr>
              <a:t>를 이동하면 사용하는 </a:t>
            </a:r>
            <a:r>
              <a:rPr lang="ko-KR" altLang="en-US" sz="1800" b="1" dirty="0" err="1">
                <a:latin typeface="+mn-ea"/>
              </a:rPr>
              <a:t>브랜치가</a:t>
            </a:r>
            <a:r>
              <a:rPr lang="ko-KR" altLang="en-US" sz="1800" b="1" dirty="0">
                <a:latin typeface="+mn-ea"/>
              </a:rPr>
              <a:t> 변경된다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지정 시 </a:t>
            </a:r>
            <a:r>
              <a:rPr lang="en-US" altLang="ko-KR" sz="1800" b="1" dirty="0">
                <a:latin typeface="+mn-ea"/>
              </a:rPr>
              <a:t>‘~’ </a:t>
            </a:r>
            <a:r>
              <a:rPr lang="ko-KR" altLang="en-US" sz="1800" b="1" dirty="0">
                <a:latin typeface="+mn-ea"/>
              </a:rPr>
              <a:t>와 </a:t>
            </a:r>
            <a:r>
              <a:rPr lang="en-US" altLang="ko-KR" sz="1800" b="1" dirty="0">
                <a:latin typeface="+mn-ea"/>
              </a:rPr>
              <a:t>‘^’ </a:t>
            </a:r>
            <a:r>
              <a:rPr lang="ko-KR" altLang="en-US" sz="1800" b="1" dirty="0">
                <a:latin typeface="+mn-ea"/>
              </a:rPr>
              <a:t>을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사용하여 현재 </a:t>
            </a:r>
            <a:r>
              <a:rPr lang="ko-KR" altLang="en-US" sz="1800" b="1" dirty="0" err="1">
                <a:latin typeface="+mn-ea"/>
              </a:rPr>
              <a:t>커밋으로부터</a:t>
            </a:r>
            <a:r>
              <a:rPr lang="ko-KR" altLang="en-US" sz="1800" b="1" dirty="0">
                <a:latin typeface="+mn-ea"/>
              </a:rPr>
              <a:t> 특정 </a:t>
            </a:r>
            <a:r>
              <a:rPr lang="ko-KR" altLang="en-US" sz="1800" b="1" dirty="0" err="1">
                <a:latin typeface="+mn-ea"/>
              </a:rPr>
              <a:t>커밋의</a:t>
            </a:r>
            <a:r>
              <a:rPr lang="ko-KR" altLang="en-US" sz="1800" b="1" dirty="0">
                <a:latin typeface="+mn-ea"/>
              </a:rPr>
              <a:t> 위치를 가리킬 수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800" b="1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800" b="1" dirty="0">
                <a:latin typeface="+mn-ea"/>
              </a:rPr>
              <a:t>Head</a:t>
            </a:r>
            <a:r>
              <a:rPr lang="ko-KR" altLang="en-US" sz="1800" b="1" dirty="0">
                <a:latin typeface="+mn-ea"/>
              </a:rPr>
              <a:t>를 사용하여 </a:t>
            </a:r>
            <a:r>
              <a:rPr lang="en-US" altLang="ko-KR" sz="1800" b="1" dirty="0">
                <a:latin typeface="+mn-ea"/>
              </a:rPr>
              <a:t>‘~’</a:t>
            </a:r>
            <a:r>
              <a:rPr lang="ko-KR" altLang="en-US" sz="1800" b="1" dirty="0">
                <a:latin typeface="+mn-ea"/>
              </a:rPr>
              <a:t>와 숫자를 </a:t>
            </a:r>
            <a:r>
              <a:rPr lang="en-US" altLang="ko-KR" sz="1800" b="1" dirty="0">
                <a:latin typeface="+mn-ea"/>
              </a:rPr>
              <a:t>‘head’</a:t>
            </a:r>
            <a:r>
              <a:rPr lang="ko-KR" altLang="en-US" sz="1800" b="1" dirty="0">
                <a:latin typeface="+mn-ea"/>
              </a:rPr>
              <a:t>뒤에 붙여 몇 세대 앞의 </a:t>
            </a:r>
            <a:r>
              <a:rPr lang="ko-KR" altLang="en-US" sz="1800" b="1" dirty="0" err="1">
                <a:latin typeface="+mn-ea"/>
              </a:rPr>
              <a:t>커밋을</a:t>
            </a:r>
            <a:r>
              <a:rPr lang="ko-KR" altLang="en-US" sz="1800" b="1" dirty="0">
                <a:latin typeface="+mn-ea"/>
              </a:rPr>
              <a:t> 가리킬 수 있다</a:t>
            </a:r>
            <a:r>
              <a:rPr lang="en-US" altLang="ko-KR" sz="1800" b="1" dirty="0">
                <a:latin typeface="+mn-ea"/>
              </a:rPr>
              <a:t>. ‘^’</a:t>
            </a:r>
            <a:r>
              <a:rPr lang="ko-KR" altLang="en-US" sz="1800" b="1" dirty="0">
                <a:latin typeface="+mn-ea"/>
              </a:rPr>
              <a:t>은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병합에서 원본이 여럿 있는 경우 몇 번째 원본인지를 지정할 수 있다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1028" name="Picture 4" descr="틸드(물결기호)와 캐럿(삽입기호)을 이용 중인 커밋으로부터의 상대적인 위치 지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581128"/>
            <a:ext cx="421957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2120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전환하기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980728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커밋하지 않은 변경 내용이나 새롭게 추가한 파일이 인덱스와 작업 트리에 남아 있는 채로 다른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전환</a:t>
            </a:r>
            <a:r>
              <a:rPr lang="en-US" altLang="ko-KR" sz="1800" b="1" dirty="0">
                <a:latin typeface="+mn-ea"/>
              </a:rPr>
              <a:t>(checkout)</a:t>
            </a:r>
            <a:r>
              <a:rPr lang="ko-KR" altLang="en-US" sz="1800" b="1" dirty="0">
                <a:latin typeface="+mn-ea"/>
              </a:rPr>
              <a:t>하면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그 변경 내용은 기존 </a:t>
            </a:r>
            <a:r>
              <a:rPr lang="ko-KR" altLang="en-US" sz="1800" b="1" dirty="0" err="1">
                <a:latin typeface="+mn-ea"/>
              </a:rPr>
              <a:t>브랜치가</a:t>
            </a:r>
            <a:r>
              <a:rPr lang="ko-KR" altLang="en-US" sz="1800" b="1" dirty="0">
                <a:latin typeface="+mn-ea"/>
              </a:rPr>
              <a:t> 아닌 전환된 </a:t>
            </a:r>
            <a:r>
              <a:rPr lang="ko-KR" altLang="en-US" sz="1800" b="1" dirty="0" err="1">
                <a:latin typeface="+mn-ea"/>
              </a:rPr>
              <a:t>브랜치에서</a:t>
            </a:r>
            <a:r>
              <a:rPr lang="ko-KR" altLang="en-US" sz="1800" b="1" dirty="0">
                <a:latin typeface="+mn-ea"/>
              </a:rPr>
              <a:t> 커밋할 수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단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가능한 변경 내용 중 전환된 브랜치에서도 한 차례 변경이 되어 있는 경우 체크아웃에 실패할 수 있다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 경우 이전 </a:t>
            </a:r>
            <a:r>
              <a:rPr lang="ko-KR" altLang="en-US" sz="1800" b="1" dirty="0" err="1">
                <a:latin typeface="+mn-ea"/>
              </a:rPr>
              <a:t>브랜치에서</a:t>
            </a:r>
            <a:r>
              <a:rPr lang="ko-KR" altLang="en-US" sz="1800" b="1" dirty="0">
                <a:latin typeface="+mn-ea"/>
              </a:rPr>
              <a:t> 커밋하지 않은 변경 내용을 커밋하거나 </a:t>
            </a:r>
            <a:r>
              <a:rPr lang="en-US" altLang="ko-KR" sz="1800" b="1" dirty="0">
                <a:latin typeface="+mn-ea"/>
              </a:rPr>
              <a:t>stash</a:t>
            </a:r>
            <a:r>
              <a:rPr lang="ko-KR" altLang="en-US" sz="1800" b="1" dirty="0">
                <a:latin typeface="+mn-ea"/>
              </a:rPr>
              <a:t>를 이용해 일시적으로 변경 내용을 다른 곳에 저장하여 충돌을 피하게 한 뒤 체크아웃을 해야 한다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Stash</a:t>
            </a:r>
            <a:r>
              <a:rPr lang="ko-KR" altLang="en-US" sz="1800" b="1" dirty="0">
                <a:latin typeface="+mn-ea"/>
              </a:rPr>
              <a:t>란 파일의 변경 내용을 일시적으로 기록해두는 영역이다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Stash</a:t>
            </a:r>
            <a:r>
              <a:rPr lang="ko-KR" altLang="en-US" sz="1800" b="1" dirty="0">
                <a:latin typeface="+mn-ea"/>
              </a:rPr>
              <a:t>를 사용하여 작업 트리와 인덱스 내에서 아직 커밋하지 않은 변경을 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일시적으로 저장해 둘 수 있고 이 </a:t>
            </a:r>
            <a:r>
              <a:rPr lang="en-US" altLang="ko-KR" sz="1800" b="1" dirty="0">
                <a:latin typeface="+mn-ea"/>
              </a:rPr>
              <a:t>stash</a:t>
            </a:r>
            <a:r>
              <a:rPr lang="ko-KR" altLang="en-US" sz="1800" b="1" dirty="0">
                <a:latin typeface="+mn-ea"/>
              </a:rPr>
              <a:t>에 저장된 변경 내용은 다시 불러와 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    원래의 </a:t>
            </a:r>
            <a:r>
              <a:rPr lang="ko-KR" altLang="en-US" sz="1800" b="1" dirty="0" err="1">
                <a:latin typeface="+mn-ea"/>
              </a:rPr>
              <a:t>브랜치나</a:t>
            </a:r>
            <a:r>
              <a:rPr lang="ko-KR" altLang="en-US" sz="1800" b="1" dirty="0">
                <a:latin typeface="+mn-ea"/>
              </a:rPr>
              <a:t> 다른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커밋할 수 있다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41303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전환하기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844824"/>
            <a:ext cx="55340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020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통합하기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1628800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작업이 완료된 토픽 </a:t>
            </a:r>
            <a:r>
              <a:rPr lang="ko-KR" altLang="en-US" sz="1800" b="1" dirty="0" err="1">
                <a:latin typeface="+mn-ea"/>
              </a:rPr>
              <a:t>브랜치는</a:t>
            </a:r>
            <a:r>
              <a:rPr lang="ko-KR" altLang="en-US" sz="1800" b="1" dirty="0">
                <a:latin typeface="+mn-ea"/>
              </a:rPr>
              <a:t> 최종적으로 통합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병합된다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통합에는 </a:t>
            </a:r>
            <a:r>
              <a:rPr lang="en-US" altLang="ko-KR" sz="1800" b="1" dirty="0">
                <a:latin typeface="+mn-ea"/>
              </a:rPr>
              <a:t>merge</a:t>
            </a:r>
            <a:r>
              <a:rPr lang="ko-KR" altLang="en-US" sz="1800" b="1" dirty="0">
                <a:latin typeface="+mn-ea"/>
              </a:rPr>
              <a:t>를 사용하는 방법과 </a:t>
            </a:r>
            <a:r>
              <a:rPr lang="en-US" altLang="ko-KR" sz="1800" b="1" dirty="0">
                <a:latin typeface="+mn-ea"/>
              </a:rPr>
              <a:t>rebase</a:t>
            </a:r>
            <a:r>
              <a:rPr lang="ko-KR" altLang="en-US" sz="1800" b="1" dirty="0">
                <a:latin typeface="+mn-ea"/>
              </a:rPr>
              <a:t>를 사용하는 방법의 </a:t>
            </a:r>
            <a:r>
              <a:rPr lang="en-US" altLang="ko-KR" sz="1800" b="1" dirty="0">
                <a:latin typeface="+mn-ea"/>
              </a:rPr>
              <a:t>2</a:t>
            </a:r>
            <a:r>
              <a:rPr lang="ko-KR" altLang="en-US" sz="1800" b="1" dirty="0">
                <a:latin typeface="+mn-ea"/>
              </a:rPr>
              <a:t>가지 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종류가 있다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어느 쪽을 사용하느냐에 따라 통합 후의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이력이 크게 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달라진다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83159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통합하기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Merge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Merge</a:t>
            </a:r>
            <a:r>
              <a:rPr lang="ko-KR" altLang="en-US" sz="1800" b="1" dirty="0">
                <a:latin typeface="+mn-ea"/>
              </a:rPr>
              <a:t>를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사용하면 여러 개의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하나로 모을 수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예를 들어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아래 그림과 같이 </a:t>
            </a:r>
            <a:r>
              <a:rPr lang="en-US" altLang="ko-KR" sz="1800" b="1" dirty="0">
                <a:latin typeface="+mn-ea"/>
              </a:rPr>
              <a:t>‘master’ </a:t>
            </a:r>
            <a:r>
              <a:rPr lang="ko-KR" altLang="en-US" sz="1800" b="1" dirty="0" err="1">
                <a:latin typeface="+mn-ea"/>
              </a:rPr>
              <a:t>브랜치에서</a:t>
            </a:r>
            <a:r>
              <a:rPr lang="ko-KR" altLang="en-US" sz="1800" b="1" dirty="0">
                <a:latin typeface="+mn-ea"/>
              </a:rPr>
              <a:t> 분기하는 </a:t>
            </a:r>
            <a:r>
              <a:rPr lang="en-US" altLang="ko-KR" sz="1800" b="1" dirty="0">
                <a:latin typeface="+mn-ea"/>
              </a:rPr>
              <a:t>‘</a:t>
            </a:r>
            <a:r>
              <a:rPr lang="en-US" altLang="ko-KR" sz="1800" b="1" dirty="0" err="1">
                <a:latin typeface="+mn-ea"/>
              </a:rPr>
              <a:t>bugfix</a:t>
            </a:r>
            <a:r>
              <a:rPr lang="en-US" altLang="ko-KR" sz="1800" b="1" dirty="0">
                <a:latin typeface="+mn-ea"/>
              </a:rPr>
              <a:t>’</a:t>
            </a:r>
            <a:r>
              <a:rPr lang="ko-KR" altLang="en-US" sz="1800" b="1" dirty="0">
                <a:latin typeface="+mn-ea"/>
              </a:rPr>
              <a:t>라는 </a:t>
            </a:r>
            <a:r>
              <a:rPr lang="ko-KR" altLang="en-US" sz="1800" b="1" dirty="0" err="1">
                <a:latin typeface="+mn-ea"/>
              </a:rPr>
              <a:t>브랜치가</a:t>
            </a:r>
            <a:r>
              <a:rPr lang="ko-KR" altLang="en-US" sz="1800" b="1" dirty="0">
                <a:latin typeface="+mn-ea"/>
              </a:rPr>
              <a:t> 있다고 가정해 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</p:txBody>
      </p:sp>
      <p:pic>
        <p:nvPicPr>
          <p:cNvPr id="1026" name="Picture 2" descr="브랜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46" y="4149080"/>
            <a:ext cx="41052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639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en-US" altLang="ko-KR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Git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의 기본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이력 관리 저장소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980728"/>
            <a:ext cx="8496944" cy="50405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내 컴퓨터에 로컬 저장소를 만드는 방법은 두 가지가 있음</a:t>
            </a: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새로운 저장소 </a:t>
            </a:r>
            <a:r>
              <a:rPr lang="en-US" altLang="ko-KR" sz="1800" b="1" dirty="0">
                <a:latin typeface="+mn-ea"/>
              </a:rPr>
              <a:t>: </a:t>
            </a:r>
            <a:r>
              <a:rPr lang="ko-KR" altLang="en-US" sz="1800" b="1" dirty="0">
                <a:latin typeface="+mn-ea"/>
              </a:rPr>
              <a:t>저장소를 새로 만드는 방법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원격 저장소를 복사 </a:t>
            </a:r>
            <a:r>
              <a:rPr lang="en-US" altLang="ko-KR" sz="1800" b="1" dirty="0">
                <a:latin typeface="+mn-ea"/>
              </a:rPr>
              <a:t>: </a:t>
            </a:r>
            <a:r>
              <a:rPr lang="ko-KR" altLang="en-US" sz="1800" b="1" dirty="0">
                <a:latin typeface="+mn-ea"/>
              </a:rPr>
              <a:t>이미 만들어져 있는 원격 저장소를 로컬 저장소로 복사</a:t>
            </a: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58490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통합하기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Bugfix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병합할 때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브랜치의</a:t>
            </a:r>
            <a:r>
              <a:rPr lang="ko-KR" altLang="en-US" sz="1800" b="1" dirty="0">
                <a:latin typeface="+mn-ea"/>
              </a:rPr>
              <a:t> 상태가 이전부터 변경되어 있지만 않으면 병합은 매우 쉽게 이루어진다</a:t>
            </a:r>
            <a:r>
              <a:rPr lang="en-US" altLang="ko-KR" sz="1800" b="1" dirty="0">
                <a:latin typeface="+mn-ea"/>
              </a:rPr>
              <a:t>. 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Bugfix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 err="1">
                <a:latin typeface="+mn-ea"/>
              </a:rPr>
              <a:t>브랜치의</a:t>
            </a:r>
            <a:r>
              <a:rPr lang="ko-KR" altLang="en-US" sz="1800" b="1" dirty="0">
                <a:latin typeface="+mn-ea"/>
              </a:rPr>
              <a:t> 이력은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브랜치의</a:t>
            </a:r>
            <a:r>
              <a:rPr lang="ko-KR" altLang="en-US" sz="1800" b="1" dirty="0">
                <a:latin typeface="+mn-ea"/>
              </a:rPr>
              <a:t> 이력을 모두 포함하고 있기 때문에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브랜치는</a:t>
            </a:r>
            <a:r>
              <a:rPr lang="ko-KR" altLang="en-US" sz="1800" b="1" dirty="0">
                <a:latin typeface="+mn-ea"/>
              </a:rPr>
              <a:t> 단순히 이동하기만 해도 </a:t>
            </a:r>
            <a:r>
              <a:rPr lang="en-US" altLang="ko-KR" sz="1800" b="1" dirty="0" err="1">
                <a:latin typeface="+mn-ea"/>
              </a:rPr>
              <a:t>bugfix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 err="1">
                <a:latin typeface="+mn-ea"/>
              </a:rPr>
              <a:t>브랜치의</a:t>
            </a:r>
            <a:r>
              <a:rPr lang="ko-KR" altLang="en-US" sz="1800" b="1" dirty="0">
                <a:latin typeface="+mn-ea"/>
              </a:rPr>
              <a:t> 내용을 적용할 수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또한 이 같은 병합은 </a:t>
            </a:r>
            <a:r>
              <a:rPr lang="en-US" altLang="ko-KR" sz="1800" b="1" dirty="0">
                <a:latin typeface="+mn-ea"/>
              </a:rPr>
              <a:t>fast-</a:t>
            </a:r>
            <a:r>
              <a:rPr lang="en-US" altLang="ko-KR" sz="1800" b="1" dirty="0" err="1">
                <a:latin typeface="+mn-ea"/>
              </a:rPr>
              <a:t>foward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병합이라고 부른다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2050" name="Picture 2" descr="fast-forward(빨리감기) 병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271" y="4293096"/>
            <a:ext cx="4543425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8106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통합하기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 err="1">
                <a:latin typeface="+mn-ea"/>
              </a:rPr>
              <a:t>Bugfix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분기한 이후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여러 가지 변경 사항이 적용되는 경우에는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내의 변경 내용과 </a:t>
            </a:r>
            <a:r>
              <a:rPr lang="en-US" altLang="ko-KR" sz="1800" b="1" dirty="0" err="1">
                <a:latin typeface="+mn-ea"/>
              </a:rPr>
              <a:t>bugfix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내의 변경 내용을 하나로 통합할 필요가 있다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3074" name="Picture 2" descr="브랜치 분기 후 'master'에 변경 사항이 생긴 경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46" y="2132856"/>
            <a:ext cx="4105275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79512" y="3789040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따라서 양 쪽의 변경을 가져온 </a:t>
            </a:r>
            <a:r>
              <a:rPr lang="en-US" altLang="ko-KR" sz="1800" b="1" dirty="0">
                <a:latin typeface="+mn-ea"/>
              </a:rPr>
              <a:t>‘merge commit(</a:t>
            </a:r>
            <a:r>
              <a:rPr lang="ko-KR" altLang="en-US" sz="1800" b="1" dirty="0">
                <a:latin typeface="+mn-ea"/>
              </a:rPr>
              <a:t>병합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en-US" altLang="ko-KR" sz="1800" b="1" dirty="0">
                <a:latin typeface="+mn-ea"/>
              </a:rPr>
              <a:t>)’</a:t>
            </a:r>
            <a:r>
              <a:rPr lang="ko-KR" altLang="en-US" sz="1800" b="1" dirty="0">
                <a:latin typeface="+mn-ea"/>
              </a:rPr>
              <a:t>을 실행하게 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병합 완료 후 통합 </a:t>
            </a:r>
            <a:r>
              <a:rPr lang="ko-KR" altLang="en-US" sz="1800" b="1" dirty="0" err="1">
                <a:latin typeface="+mn-ea"/>
              </a:rPr>
              <a:t>브랜치인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통합된 이력이 아래 그림과 같이 생기게 된다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3076" name="Picture 4" descr="양쪽의 변경을 적용한 'merge commit(병합 커밋)'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508" y="4797152"/>
            <a:ext cx="531495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0067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통합하기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병합 실행 시 </a:t>
            </a:r>
            <a:r>
              <a:rPr lang="en-US" altLang="ko-KR" sz="1800" b="1" dirty="0">
                <a:latin typeface="+mn-ea"/>
              </a:rPr>
              <a:t>‘fast-forward </a:t>
            </a:r>
            <a:r>
              <a:rPr lang="ko-KR" altLang="en-US" sz="1800" b="1" dirty="0">
                <a:latin typeface="+mn-ea"/>
              </a:rPr>
              <a:t>병합</a:t>
            </a:r>
            <a:r>
              <a:rPr lang="en-US" altLang="ko-KR" sz="1800" b="1" dirty="0">
                <a:latin typeface="+mn-ea"/>
              </a:rPr>
              <a:t>’ </a:t>
            </a:r>
            <a:r>
              <a:rPr lang="ko-KR" altLang="en-US" sz="1800" b="1" dirty="0">
                <a:latin typeface="+mn-ea"/>
              </a:rPr>
              <a:t>이 가능한 경우라도 </a:t>
            </a:r>
            <a:r>
              <a:rPr lang="en-US" altLang="ko-KR" sz="1800" b="1" dirty="0">
                <a:latin typeface="+mn-ea"/>
              </a:rPr>
              <a:t>‘non fast-forward </a:t>
            </a:r>
            <a:r>
              <a:rPr lang="ko-KR" altLang="en-US" sz="1800" b="1" dirty="0">
                <a:latin typeface="+mn-ea"/>
              </a:rPr>
              <a:t>병합</a:t>
            </a:r>
            <a:r>
              <a:rPr lang="en-US" altLang="ko-KR" sz="1800" b="1" dirty="0">
                <a:latin typeface="+mn-ea"/>
              </a:rPr>
              <a:t>’ </a:t>
            </a:r>
            <a:r>
              <a:rPr lang="ko-KR" altLang="en-US" sz="1800" b="1" dirty="0">
                <a:latin typeface="+mn-ea"/>
              </a:rPr>
              <a:t>옵션을 지정하여 아래 그림과 같이 만들어낼 수도 있다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4098" name="Picture 2" descr="non fast-forward 병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609" y="2340024"/>
            <a:ext cx="44767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85305" y="3922290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Non fast-forward </a:t>
            </a:r>
            <a:r>
              <a:rPr lang="ko-KR" altLang="en-US" sz="1800" b="1" dirty="0">
                <a:latin typeface="+mn-ea"/>
              </a:rPr>
              <a:t>병합을 실행하면 </a:t>
            </a:r>
            <a:r>
              <a:rPr lang="ko-KR" altLang="en-US" sz="1800" b="1" dirty="0" err="1">
                <a:latin typeface="+mn-ea"/>
              </a:rPr>
              <a:t>브랜치가</a:t>
            </a:r>
            <a:r>
              <a:rPr lang="ko-KR" altLang="en-US" sz="1800" b="1" dirty="0">
                <a:latin typeface="+mn-ea"/>
              </a:rPr>
              <a:t> 그대로 남기 때문에 그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실행한 작업 확인 및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관리 면에서 더 유용할 수 있다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44321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통합하기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rebase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예를 들어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아래 그림과 같이 </a:t>
            </a:r>
            <a:r>
              <a:rPr lang="en-US" altLang="ko-KR" sz="1800" b="1" dirty="0">
                <a:latin typeface="+mn-ea"/>
              </a:rPr>
              <a:t>‘master’ </a:t>
            </a:r>
            <a:r>
              <a:rPr lang="ko-KR" altLang="en-US" sz="1800" b="1" dirty="0" err="1">
                <a:latin typeface="+mn-ea"/>
              </a:rPr>
              <a:t>브랜치에서</a:t>
            </a:r>
            <a:r>
              <a:rPr lang="ko-KR" altLang="en-US" sz="1800" b="1" dirty="0">
                <a:latin typeface="+mn-ea"/>
              </a:rPr>
              <a:t> 분기하는 </a:t>
            </a:r>
            <a:r>
              <a:rPr lang="en-US" altLang="ko-KR" sz="1800" b="1" dirty="0">
                <a:latin typeface="+mn-ea"/>
              </a:rPr>
              <a:t>‘</a:t>
            </a:r>
            <a:r>
              <a:rPr lang="en-US" altLang="ko-KR" sz="1800" b="1" dirty="0" err="1">
                <a:latin typeface="+mn-ea"/>
              </a:rPr>
              <a:t>bugfix</a:t>
            </a:r>
            <a:r>
              <a:rPr lang="en-US" altLang="ko-KR" sz="1800" b="1" dirty="0">
                <a:latin typeface="+mn-ea"/>
              </a:rPr>
              <a:t>’</a:t>
            </a:r>
            <a:r>
              <a:rPr lang="ko-KR" altLang="en-US" sz="1800" b="1" dirty="0">
                <a:latin typeface="+mn-ea"/>
              </a:rPr>
              <a:t>라는 </a:t>
            </a:r>
            <a:r>
              <a:rPr lang="ko-KR" altLang="en-US" sz="1800" b="1" dirty="0" err="1">
                <a:latin typeface="+mn-ea"/>
              </a:rPr>
              <a:t>브랜치가</a:t>
            </a:r>
            <a:r>
              <a:rPr lang="ko-KR" altLang="en-US" sz="1800" b="1" dirty="0">
                <a:latin typeface="+mn-ea"/>
              </a:rPr>
              <a:t> 있다고 가정해 보자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</p:txBody>
      </p:sp>
      <p:pic>
        <p:nvPicPr>
          <p:cNvPr id="5122" name="Picture 2" descr="브랜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356992"/>
            <a:ext cx="3552825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8986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통합하기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아래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>
                <a:latin typeface="+mn-ea"/>
              </a:rPr>
              <a:t>그림과 같이 </a:t>
            </a:r>
            <a:r>
              <a:rPr lang="en-US" altLang="ko-KR" sz="1800" b="1" dirty="0">
                <a:latin typeface="+mn-ea"/>
              </a:rPr>
              <a:t>non fast-forward </a:t>
            </a:r>
            <a:r>
              <a:rPr lang="ko-KR" altLang="en-US" sz="1800" b="1" dirty="0">
                <a:latin typeface="+mn-ea"/>
              </a:rPr>
              <a:t>병합 방식으로 진행되는 시나리오를 만들어보자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6146" name="Picture 2" descr="rebase를 사용하여 브랜치 통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734" y="2060848"/>
            <a:ext cx="5524500" cy="89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83399" y="3356992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우선 </a:t>
            </a:r>
            <a:r>
              <a:rPr lang="en-US" altLang="ko-KR" sz="1800" b="1" dirty="0" err="1">
                <a:latin typeface="+mn-ea"/>
              </a:rPr>
              <a:t>bugfix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rebase </a:t>
            </a:r>
            <a:r>
              <a:rPr lang="ko-KR" altLang="en-US" sz="1800" b="1" dirty="0">
                <a:latin typeface="+mn-ea"/>
              </a:rPr>
              <a:t>하면 </a:t>
            </a:r>
            <a:r>
              <a:rPr lang="en-US" altLang="ko-KR" sz="1800" b="1" dirty="0" err="1">
                <a:latin typeface="+mn-ea"/>
              </a:rPr>
              <a:t>bugfix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 err="1">
                <a:latin typeface="+mn-ea"/>
              </a:rPr>
              <a:t>브랜치의</a:t>
            </a:r>
            <a:r>
              <a:rPr lang="ko-KR" altLang="en-US" sz="1800" b="1" dirty="0">
                <a:latin typeface="+mn-ea"/>
              </a:rPr>
              <a:t> 이력이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</a:t>
            </a:r>
            <a:r>
              <a:rPr lang="ko-KR" altLang="en-US" sz="1800" b="1" dirty="0">
                <a:latin typeface="+mn-ea"/>
              </a:rPr>
              <a:t> 뒤로 이동하게 된다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그 때문에 그림과 같이 이력이 하나의 줄기로 이어지게 된다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7300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통합하기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이동하는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X</a:t>
            </a:r>
            <a:r>
              <a:rPr lang="ko-KR" altLang="en-US" sz="1800" b="1" dirty="0">
                <a:latin typeface="+mn-ea"/>
              </a:rPr>
              <a:t>와 </a:t>
            </a:r>
            <a:r>
              <a:rPr lang="en-US" altLang="ko-KR" sz="1800" b="1" dirty="0">
                <a:latin typeface="+mn-ea"/>
              </a:rPr>
              <a:t>Y </a:t>
            </a:r>
            <a:r>
              <a:rPr lang="ko-KR" altLang="en-US" sz="1800" b="1" dirty="0">
                <a:latin typeface="+mn-ea"/>
              </a:rPr>
              <a:t>내에 포함되는 내용이 </a:t>
            </a:r>
            <a:r>
              <a:rPr lang="en-US" altLang="ko-KR" sz="1800" b="1" dirty="0">
                <a:latin typeface="+mn-ea"/>
              </a:rPr>
              <a:t>master</a:t>
            </a:r>
            <a:r>
              <a:rPr lang="ko-KR" altLang="en-US" sz="1800" b="1" dirty="0">
                <a:latin typeface="+mn-ea"/>
              </a:rPr>
              <a:t>의 </a:t>
            </a:r>
            <a:r>
              <a:rPr lang="ko-KR" altLang="en-US" sz="1800" b="1" dirty="0" err="1">
                <a:latin typeface="+mn-ea"/>
              </a:rPr>
              <a:t>커밋된</a:t>
            </a:r>
            <a:r>
              <a:rPr lang="ko-KR" altLang="en-US" sz="1800" b="1" dirty="0">
                <a:latin typeface="+mn-ea"/>
              </a:rPr>
              <a:t> 버전들과 충돌하는 부분이 생길 수 있다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그 때는 각각의 </a:t>
            </a:r>
            <a:r>
              <a:rPr lang="ko-KR" altLang="en-US" sz="1800" b="1" dirty="0" err="1">
                <a:latin typeface="+mn-ea"/>
              </a:rPr>
              <a:t>커밋에서</a:t>
            </a:r>
            <a:r>
              <a:rPr lang="ko-KR" altLang="en-US" sz="1800" b="1" dirty="0">
                <a:latin typeface="+mn-ea"/>
              </a:rPr>
              <a:t> 발생한 충돌 내용을 수정할 필요가 있다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83399" y="393305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Rebase</a:t>
            </a:r>
            <a:r>
              <a:rPr lang="ko-KR" altLang="en-US" sz="1800" b="1" dirty="0">
                <a:latin typeface="+mn-ea"/>
              </a:rPr>
              <a:t>만 하면 아래 그림에서와 같이 </a:t>
            </a:r>
            <a:r>
              <a:rPr lang="en-US" altLang="ko-KR" sz="1800" b="1" dirty="0">
                <a:latin typeface="+mn-ea"/>
              </a:rPr>
              <a:t>master</a:t>
            </a:r>
            <a:r>
              <a:rPr lang="ko-KR" altLang="en-US" sz="1800" b="1" dirty="0">
                <a:latin typeface="+mn-ea"/>
              </a:rPr>
              <a:t>의 위치는 그대로 유지된다</a:t>
            </a:r>
            <a:r>
              <a:rPr lang="en-US" altLang="ko-KR" sz="1800" b="1" dirty="0">
                <a:latin typeface="+mn-ea"/>
              </a:rPr>
              <a:t>. Master </a:t>
            </a:r>
            <a:r>
              <a:rPr lang="ko-KR" altLang="en-US" sz="1800" b="1" dirty="0" err="1">
                <a:latin typeface="+mn-ea"/>
              </a:rPr>
              <a:t>브랜치의</a:t>
            </a:r>
            <a:r>
              <a:rPr lang="ko-KR" altLang="en-US" sz="1800" b="1" dirty="0">
                <a:latin typeface="+mn-ea"/>
              </a:rPr>
              <a:t> 위치를 변경하기 위해서는 </a:t>
            </a:r>
            <a:r>
              <a:rPr lang="en-US" altLang="ko-KR" sz="1800" b="1" dirty="0">
                <a:latin typeface="+mn-ea"/>
              </a:rPr>
              <a:t>master </a:t>
            </a:r>
            <a:r>
              <a:rPr lang="ko-KR" altLang="en-US" sz="1800" b="1" dirty="0" err="1">
                <a:latin typeface="+mn-ea"/>
              </a:rPr>
              <a:t>브랜치에서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 err="1">
                <a:latin typeface="+mn-ea"/>
              </a:rPr>
              <a:t>bugfix</a:t>
            </a:r>
            <a:r>
              <a:rPr lang="en-US" altLang="ko-KR" sz="1800" b="1" dirty="0">
                <a:latin typeface="+mn-ea"/>
              </a:rPr>
              <a:t>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fast-forward </a:t>
            </a:r>
            <a:r>
              <a:rPr lang="ko-KR" altLang="en-US" sz="1800" b="1" dirty="0">
                <a:latin typeface="+mn-ea"/>
              </a:rPr>
              <a:t>병합하면 된다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7170" name="Picture 2" descr="rebase를 사용하여 브랜치 통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734" y="2308677"/>
            <a:ext cx="5524500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base를 사용하여 브랜치 통합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734" y="5144051"/>
            <a:ext cx="5524500" cy="89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2897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4413605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통합하기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105273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Merge</a:t>
            </a:r>
            <a:r>
              <a:rPr lang="ko-KR" altLang="en-US" sz="1800" b="1" dirty="0">
                <a:latin typeface="+mn-ea"/>
              </a:rPr>
              <a:t>와 </a:t>
            </a:r>
            <a:r>
              <a:rPr lang="en-US" altLang="ko-KR" sz="1800" b="1" dirty="0">
                <a:latin typeface="+mn-ea"/>
              </a:rPr>
              <a:t>rebase</a:t>
            </a:r>
            <a:r>
              <a:rPr lang="ko-KR" altLang="en-US" sz="1800" b="1" dirty="0">
                <a:latin typeface="+mn-ea"/>
              </a:rPr>
              <a:t>는 통합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토픽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통합하고자 하는 목적은 같으나 그 특징은 약간 다르다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Merge : </a:t>
            </a:r>
            <a:r>
              <a:rPr lang="ko-KR" altLang="en-US" sz="1800" b="1" dirty="0">
                <a:latin typeface="+mn-ea"/>
              </a:rPr>
              <a:t>변경 내용의 이력이 모두 그대로 남아 있기 때문에 이력이 </a:t>
            </a:r>
            <a:r>
              <a:rPr lang="ko-KR" altLang="en-US" sz="1800" b="1" dirty="0" err="1">
                <a:latin typeface="+mn-ea"/>
              </a:rPr>
              <a:t>복잡해짐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Rebase : </a:t>
            </a:r>
            <a:r>
              <a:rPr lang="ko-KR" altLang="en-US" sz="1800" b="1" dirty="0">
                <a:latin typeface="+mn-ea"/>
              </a:rPr>
              <a:t>이력은 단순해지지만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원래의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이력이 변경됨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정확한 이력을 남겨야 할 필요가 있을 경우에는 사용하면 안 됨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83399" y="3933056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b="1" dirty="0">
                <a:latin typeface="+mn-ea"/>
              </a:rPr>
              <a:t>Merge</a:t>
            </a:r>
            <a:r>
              <a:rPr lang="ko-KR" altLang="en-US" sz="1800" b="1" dirty="0">
                <a:latin typeface="+mn-ea"/>
              </a:rPr>
              <a:t>와 </a:t>
            </a:r>
            <a:r>
              <a:rPr lang="en-US" altLang="ko-KR" sz="1800" b="1" dirty="0">
                <a:latin typeface="+mn-ea"/>
              </a:rPr>
              <a:t>rebase</a:t>
            </a:r>
            <a:r>
              <a:rPr lang="ko-KR" altLang="en-US" sz="1800" b="1" dirty="0">
                <a:latin typeface="+mn-ea"/>
              </a:rPr>
              <a:t>는 팀 운용 방침에 따라 구별해 쓸 수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예를 들어 이력을 하나로 모두 모아서 처리하도록 운용한다고 치면 아래와 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같이 구별해 사용할 수 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토픽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통합 </a:t>
            </a:r>
            <a:r>
              <a:rPr lang="ko-KR" altLang="en-US" sz="1800" b="1" dirty="0" err="1">
                <a:latin typeface="+mn-ea"/>
              </a:rPr>
              <a:t>브랜치의</a:t>
            </a:r>
            <a:r>
              <a:rPr lang="ko-KR" altLang="en-US" sz="1800" b="1" dirty="0">
                <a:latin typeface="+mn-ea"/>
              </a:rPr>
              <a:t> 최신 코드를 적용할 경우에는 </a:t>
            </a:r>
            <a:r>
              <a:rPr lang="en-US" altLang="ko-KR" sz="1800" b="1" dirty="0">
                <a:latin typeface="+mn-ea"/>
              </a:rPr>
              <a:t>rebase</a:t>
            </a:r>
            <a:r>
              <a:rPr lang="ko-KR" altLang="en-US" sz="1800" b="1" dirty="0">
                <a:latin typeface="+mn-ea"/>
              </a:rPr>
              <a:t>를 사용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통합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토픽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불러올 경우에는 우선 </a:t>
            </a:r>
            <a:r>
              <a:rPr lang="en-US" altLang="ko-KR" sz="1800" b="1" dirty="0">
                <a:latin typeface="+mn-ea"/>
              </a:rPr>
              <a:t>rebase</a:t>
            </a:r>
            <a:r>
              <a:rPr lang="ko-KR" altLang="en-US" sz="1800" b="1" dirty="0">
                <a:latin typeface="+mn-ea"/>
              </a:rPr>
              <a:t>를 한 후 </a:t>
            </a:r>
            <a:r>
              <a:rPr lang="en-US" altLang="ko-KR" sz="1800" b="1" dirty="0">
                <a:latin typeface="+mn-ea"/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41955562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7797982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토픽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브랜치와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통합 브랜치에서의 작업 흐름 파악하기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836712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토픽 </a:t>
            </a:r>
            <a:r>
              <a:rPr lang="ko-KR" altLang="en-US" sz="1800" b="1" dirty="0" err="1">
                <a:latin typeface="+mn-ea"/>
              </a:rPr>
              <a:t>브랜치와</a:t>
            </a:r>
            <a:r>
              <a:rPr lang="ko-KR" altLang="en-US" sz="1800" b="1" dirty="0">
                <a:latin typeface="+mn-ea"/>
              </a:rPr>
              <a:t> 통합 브랜치에서의 작업 흐름 파악하기</a:t>
            </a: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800" b="1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토픽 </a:t>
            </a:r>
            <a:r>
              <a:rPr lang="ko-KR" altLang="en-US" sz="1800" b="1" dirty="0" err="1">
                <a:latin typeface="+mn-ea"/>
              </a:rPr>
              <a:t>브랜치와</a:t>
            </a:r>
            <a:r>
              <a:rPr lang="ko-KR" altLang="en-US" sz="1800" b="1" dirty="0">
                <a:latin typeface="+mn-ea"/>
              </a:rPr>
              <a:t> 통합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사용한 작업은 어떠한 순서로 진행되는지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간단한 예를 통해 알아보자</a:t>
            </a:r>
            <a:r>
              <a:rPr lang="en-US" altLang="ko-KR" sz="1800" b="1" dirty="0">
                <a:latin typeface="+mn-ea"/>
              </a:rPr>
              <a:t>. </a:t>
            </a:r>
            <a:r>
              <a:rPr lang="ko-KR" altLang="en-US" sz="1800" b="1" dirty="0">
                <a:latin typeface="+mn-ea"/>
              </a:rPr>
              <a:t>아래와 같이 토픽 </a:t>
            </a:r>
            <a:r>
              <a:rPr lang="ko-KR" altLang="en-US" sz="1800" b="1" dirty="0" err="1">
                <a:latin typeface="+mn-ea"/>
              </a:rPr>
              <a:t>브랜치에서</a:t>
            </a:r>
            <a:r>
              <a:rPr lang="ko-KR" altLang="en-US" sz="1800" b="1" dirty="0">
                <a:latin typeface="+mn-ea"/>
              </a:rPr>
              <a:t> 새로운 기능을 추가하는 작업과 버그 수정 작업을 동시에 진행하는 경우를 생각해보자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512" y="4221088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통합 브랜치로부터 새롭게 결함 </a:t>
            </a:r>
            <a:r>
              <a:rPr lang="ko-KR" altLang="en-US" sz="1800" b="1" dirty="0" err="1">
                <a:latin typeface="+mn-ea"/>
              </a:rPr>
              <a:t>수정용</a:t>
            </a:r>
            <a:r>
              <a:rPr lang="ko-KR" altLang="en-US" sz="1800" b="1" dirty="0">
                <a:latin typeface="+mn-ea"/>
              </a:rPr>
              <a:t> 토픽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만들어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새로운 기능을 추가하는 작업과는 별개로 결함 수정 작업을 진행할 수 있다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46" y="2492896"/>
            <a:ext cx="5553075" cy="1571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0"/>
          <a:stretch/>
        </p:blipFill>
        <p:spPr>
          <a:xfrm>
            <a:off x="1691680" y="4869160"/>
            <a:ext cx="5553075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182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8014006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토픽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브랜치와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통합 브랜치에서의 작업 흐름 파악하기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836712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결함 수정을 완료한 후 통합 </a:t>
            </a:r>
            <a:r>
              <a:rPr lang="ko-KR" altLang="en-US" sz="1800" b="1" dirty="0" err="1">
                <a:latin typeface="+mn-ea"/>
              </a:rPr>
              <a:t>브랜치와</a:t>
            </a:r>
            <a:r>
              <a:rPr lang="ko-KR" altLang="en-US" sz="1800" b="1" dirty="0">
                <a:latin typeface="+mn-ea"/>
              </a:rPr>
              <a:t> 결함 </a:t>
            </a:r>
            <a:r>
              <a:rPr lang="ko-KR" altLang="en-US" sz="1800" b="1" dirty="0" err="1">
                <a:latin typeface="+mn-ea"/>
              </a:rPr>
              <a:t>수정용</a:t>
            </a:r>
            <a:r>
              <a:rPr lang="ko-KR" altLang="en-US" sz="1800" b="1" dirty="0">
                <a:latin typeface="+mn-ea"/>
              </a:rPr>
              <a:t> 토픽 </a:t>
            </a:r>
            <a:r>
              <a:rPr lang="ko-KR" altLang="en-US" sz="1800" b="1" dirty="0" err="1">
                <a:latin typeface="+mn-ea"/>
              </a:rPr>
              <a:t>브랜치를</a:t>
            </a:r>
            <a:r>
              <a:rPr lang="ko-KR" altLang="en-US" sz="1800" b="1" dirty="0">
                <a:latin typeface="+mn-ea"/>
              </a:rPr>
              <a:t> 병합하여 수정된 버전을 만들어 낼 수 있다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512" y="4149080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결함을 수정 했으니 다시 원래 </a:t>
            </a:r>
            <a:r>
              <a:rPr lang="ko-KR" altLang="en-US" sz="1800" b="1" dirty="0" err="1">
                <a:latin typeface="+mn-ea"/>
              </a:rPr>
              <a:t>브랜치로</a:t>
            </a:r>
            <a:r>
              <a:rPr lang="ko-KR" altLang="en-US" sz="1800" b="1" dirty="0">
                <a:latin typeface="+mn-ea"/>
              </a:rPr>
              <a:t> 돌아와 새로운 기능 추가 작업을 계속 진행하려 한다</a:t>
            </a:r>
            <a:r>
              <a:rPr lang="en-US" altLang="ko-KR" sz="1800" b="1" dirty="0">
                <a:latin typeface="+mn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46" y="1563818"/>
            <a:ext cx="55530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820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62450" y="148305"/>
            <a:ext cx="7869990" cy="51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8" tIns="45704" rIns="91408" bIns="45704" anchor="ctr"/>
          <a:lstStyle/>
          <a:p>
            <a:pPr defTabSz="914018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4.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토픽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브랜치와</a:t>
            </a:r>
            <a:r>
              <a:rPr lang="ko-KR" altLang="en-US" sz="20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통합 브랜치에서의 작업 흐름 파악하기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512" y="3356992"/>
            <a:ext cx="8496944" cy="864096"/>
          </a:xfrm>
          <a:prstGeom prst="rect">
            <a:avLst/>
          </a:prstGeom>
        </p:spPr>
        <p:txBody>
          <a:bodyPr/>
          <a:lstStyle>
            <a:lvl1pPr marL="342235" indent="-342235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99" indent="-28519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74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78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91" indent="-228156" algn="l" defTabSz="91401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03658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0432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04989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05653" indent="-200333" algn="l" defTabSz="80133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>
                <a:latin typeface="+mn-ea"/>
              </a:rPr>
              <a:t>작업을 진행하려고 했더니 앞서 적용한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X</a:t>
            </a:r>
            <a:r>
              <a:rPr lang="ko-KR" altLang="en-US" sz="1800" b="1" dirty="0">
                <a:latin typeface="+mn-ea"/>
              </a:rPr>
              <a:t>의 결함이 수정된 버전의 소스코드를 지금의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O</a:t>
            </a:r>
            <a:r>
              <a:rPr lang="ko-KR" altLang="en-US" sz="1800" b="1" dirty="0">
                <a:latin typeface="+mn-ea"/>
              </a:rPr>
              <a:t>에도 적용해야만 한다는 사실을 알게 되었다</a:t>
            </a:r>
            <a:r>
              <a:rPr lang="en-US" altLang="ko-KR" sz="1800" b="1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</a:t>
            </a: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여기서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X</a:t>
            </a:r>
            <a:r>
              <a:rPr lang="ko-KR" altLang="en-US" sz="1800" b="1" dirty="0">
                <a:latin typeface="+mn-ea"/>
              </a:rPr>
              <a:t>의 내용을 적용하려면 직접 </a:t>
            </a:r>
            <a:r>
              <a:rPr lang="en-US" altLang="ko-KR" sz="1800" b="1" dirty="0">
                <a:latin typeface="+mn-ea"/>
              </a:rPr>
              <a:t>merge</a:t>
            </a:r>
            <a:r>
              <a:rPr lang="ko-KR" altLang="en-US" sz="1800" b="1" dirty="0">
                <a:latin typeface="+mn-ea"/>
              </a:rPr>
              <a:t>하는 방법과 </a:t>
            </a:r>
            <a:r>
              <a:rPr lang="ko-KR" altLang="en-US" sz="1800" b="1" dirty="0" err="1">
                <a:latin typeface="+mn-ea"/>
              </a:rPr>
              <a:t>커밋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X</a:t>
            </a:r>
            <a:r>
              <a:rPr lang="ko-KR" altLang="en-US" sz="1800" b="1" dirty="0">
                <a:latin typeface="+mn-ea"/>
              </a:rPr>
              <a:t>를 적용한   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   </a:t>
            </a:r>
            <a:r>
              <a:rPr lang="ko-KR" altLang="en-US" sz="1800" b="1" dirty="0">
                <a:latin typeface="+mn-ea"/>
              </a:rPr>
              <a:t>통합 </a:t>
            </a:r>
            <a:r>
              <a:rPr lang="ko-KR" altLang="en-US" sz="1800" b="1" dirty="0" err="1">
                <a:latin typeface="+mn-ea"/>
              </a:rPr>
              <a:t>브랜치에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en-US" altLang="ko-KR" sz="1800" b="1" dirty="0">
                <a:latin typeface="+mn-ea"/>
              </a:rPr>
              <a:t>rebase</a:t>
            </a:r>
            <a:r>
              <a:rPr lang="ko-KR" altLang="en-US" sz="1800" b="1" dirty="0">
                <a:latin typeface="+mn-ea"/>
              </a:rPr>
              <a:t>하는 방법이 있다</a:t>
            </a:r>
            <a:r>
              <a:rPr lang="en-US" altLang="ko-KR" sz="1800" b="1" dirty="0">
                <a:latin typeface="+mn-ea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46" y="901451"/>
            <a:ext cx="55530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9126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Default Design">
  <a:themeElements>
    <a:clrScheme name="">
      <a:dk1>
        <a:srgbClr val="CCCCFF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00A3A1"/>
      </a:accent2>
      <a:accent3>
        <a:srgbClr val="AAAAAA"/>
      </a:accent3>
      <a:accent4>
        <a:srgbClr val="DADADA"/>
      </a:accent4>
      <a:accent5>
        <a:srgbClr val="BEC4FD"/>
      </a:accent5>
      <a:accent6>
        <a:srgbClr val="009391"/>
      </a:accent6>
      <a:hlink>
        <a:srgbClr val="C0C0C0"/>
      </a:hlink>
      <a:folHlink>
        <a:srgbClr val="D18213"/>
      </a:folHlink>
    </a:clrScheme>
    <a:fontScheme name="1_Default Design">
      <a:majorFont>
        <a:latin typeface="Arial"/>
        <a:ea typeface="HY헤드라인M"/>
        <a:cs typeface="Arial"/>
      </a:majorFont>
      <a:minorFont>
        <a:latin typeface="Arial"/>
        <a:ea typeface="HY헤드라인M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19050" cap="flat" cmpd="sng" algn="ctr">
          <a:solidFill>
            <a:srgbClr val="9999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HY헤드라인M" pitchFamily="18" charset="-127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19050" cap="flat" cmpd="sng" algn="ctr">
          <a:solidFill>
            <a:srgbClr val="9999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HY헤드라인M" pitchFamily="18" charset="-127"/>
            <a:cs typeface="Arial" charset="0"/>
          </a:defRPr>
        </a:defPPr>
      </a:lstStyle>
    </a:lnDef>
  </a:objectDefaults>
  <a:extraClrSchemeLst>
    <a:extraClrScheme>
      <a:clrScheme name="1_Default Design 1">
        <a:dk1>
          <a:srgbClr val="CCCCFF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39527</TotalTime>
  <Words>11160</Words>
  <Application>Microsoft Office PowerPoint</Application>
  <PresentationFormat>화면 슬라이드 쇼(4:3)</PresentationFormat>
  <Paragraphs>1692</Paragraphs>
  <Slides>170</Slides>
  <Notes>161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170</vt:i4>
      </vt:variant>
    </vt:vector>
  </HeadingPairs>
  <TitlesOfParts>
    <vt:vector size="179" baseType="lpstr">
      <vt:lpstr>굴림</vt:lpstr>
      <vt:lpstr>Arial</vt:lpstr>
      <vt:lpstr>Webdings</vt:lpstr>
      <vt:lpstr>HY헤드라인M</vt:lpstr>
      <vt:lpstr>맑은 고딕</vt:lpstr>
      <vt:lpstr>Wingdings</vt:lpstr>
      <vt:lpstr>Verdana</vt:lpstr>
      <vt:lpstr>1_Office 테마</vt:lpstr>
      <vt:lpstr>1_Default Design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김동선</dc:creator>
  <cp:lastModifiedBy>medici-016</cp:lastModifiedBy>
  <cp:revision>1649</cp:revision>
  <dcterms:created xsi:type="dcterms:W3CDTF">2012-03-06T05:59:59Z</dcterms:created>
  <dcterms:modified xsi:type="dcterms:W3CDTF">2017-02-07T06:06:24Z</dcterms:modified>
</cp:coreProperties>
</file>